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96" r:id="rId4"/>
    <p:sldId id="273" r:id="rId5"/>
    <p:sldId id="266" r:id="rId6"/>
    <p:sldId id="258" r:id="rId7"/>
    <p:sldId id="268" r:id="rId8"/>
    <p:sldId id="279" r:id="rId9"/>
    <p:sldId id="280" r:id="rId10"/>
    <p:sldId id="281" r:id="rId11"/>
    <p:sldId id="257" r:id="rId12"/>
    <p:sldId id="269" r:id="rId13"/>
    <p:sldId id="286" r:id="rId14"/>
    <p:sldId id="283" r:id="rId15"/>
    <p:sldId id="284" r:id="rId16"/>
    <p:sldId id="287" r:id="rId17"/>
    <p:sldId id="288" r:id="rId18"/>
    <p:sldId id="282" r:id="rId19"/>
    <p:sldId id="285" r:id="rId20"/>
    <p:sldId id="264" r:id="rId21"/>
    <p:sldId id="297" r:id="rId22"/>
    <p:sldId id="290" r:id="rId23"/>
    <p:sldId id="291" r:id="rId24"/>
    <p:sldId id="265" r:id="rId25"/>
    <p:sldId id="29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9994"/>
    <a:srgbClr val="B6D2A2"/>
    <a:srgbClr val="336DA6"/>
    <a:srgbClr val="1A4679"/>
    <a:srgbClr val="2E8ABE"/>
    <a:srgbClr val="8BBF6E"/>
    <a:srgbClr val="4892B7"/>
    <a:srgbClr val="D74A62"/>
    <a:srgbClr val="E3556D"/>
    <a:srgbClr val="D04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07" autoAdjust="0"/>
    <p:restoredTop sz="94660"/>
  </p:normalViewPr>
  <p:slideViewPr>
    <p:cSldViewPr snapToGrid="0">
      <p:cViewPr>
        <p:scale>
          <a:sx n="60" d="100"/>
          <a:sy n="60" d="100"/>
        </p:scale>
        <p:origin x="-1315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408E-CBFD-4454-9F45-1320E9D7498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ED94-AFD1-439E-B4E5-093BDB8C5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283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408E-CBFD-4454-9F45-1320E9D7498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ED94-AFD1-439E-B4E5-093BDB8C5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83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408E-CBFD-4454-9F45-1320E9D7498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ED94-AFD1-439E-B4E5-093BDB8C5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66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408E-CBFD-4454-9F45-1320E9D7498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ED94-AFD1-439E-B4E5-093BDB8C5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088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408E-CBFD-4454-9F45-1320E9D7498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ED94-AFD1-439E-B4E5-093BDB8C5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97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408E-CBFD-4454-9F45-1320E9D7498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ED94-AFD1-439E-B4E5-093BDB8C5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87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408E-CBFD-4454-9F45-1320E9D7498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ED94-AFD1-439E-B4E5-093BDB8C5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34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408E-CBFD-4454-9F45-1320E9D7498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ED94-AFD1-439E-B4E5-093BDB8C5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23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408E-CBFD-4454-9F45-1320E9D7498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ED94-AFD1-439E-B4E5-093BDB8C5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138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408E-CBFD-4454-9F45-1320E9D7498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ED94-AFD1-439E-B4E5-093BDB8C5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36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408E-CBFD-4454-9F45-1320E9D7498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ED94-AFD1-439E-B4E5-093BDB8C5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66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0408E-CBFD-4454-9F45-1320E9D7498D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6ED94-AFD1-439E-B4E5-093BDB8C5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65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wmf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wmf"/><Relationship Id="rId5" Type="http://schemas.openxmlformats.org/officeDocument/2006/relationships/image" Target="../media/image22.wmf"/><Relationship Id="rId15" Type="http://schemas.openxmlformats.org/officeDocument/2006/relationships/image" Target="../media/image32.png"/><Relationship Id="rId10" Type="http://schemas.openxmlformats.org/officeDocument/2006/relationships/image" Target="../media/image27.wmf"/><Relationship Id="rId4" Type="http://schemas.openxmlformats.org/officeDocument/2006/relationships/image" Target="../media/image21.wmf"/><Relationship Id="rId9" Type="http://schemas.openxmlformats.org/officeDocument/2006/relationships/image" Target="../media/image26.wmf"/><Relationship Id="rId1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microsoft.com/office/2007/relationships/hdphoto" Target="../media/hdphoto10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6131" t="22338" r="20260" b="19893"/>
          <a:stretch/>
        </p:blipFill>
        <p:spPr>
          <a:xfrm>
            <a:off x="0" y="-11706"/>
            <a:ext cx="12192000" cy="68697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47850" y="281285"/>
            <a:ext cx="100965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0" b="1" dirty="0" smtClean="0">
                <a:solidFill>
                  <a:srgbClr val="28272A"/>
                </a:solidFill>
                <a:latin typeface="Peach Milk" pitchFamily="2" charset="0"/>
              </a:rPr>
              <a:t>Особенности управления временем педагога</a:t>
            </a:r>
            <a:endParaRPr lang="ru-RU" sz="8000" b="1" dirty="0">
              <a:solidFill>
                <a:srgbClr val="28272A"/>
              </a:solidFill>
              <a:latin typeface="Peach Milk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95500" y="4429919"/>
            <a:ext cx="100965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5400" b="1" dirty="0" smtClean="0">
                <a:solidFill>
                  <a:schemeClr val="bg1"/>
                </a:solidFill>
                <a:latin typeface="Peach Milk" pitchFamily="2" charset="0"/>
              </a:rPr>
              <a:t>Афанасьева </a:t>
            </a:r>
          </a:p>
          <a:p>
            <a:pPr algn="r"/>
            <a:r>
              <a:rPr lang="ru-RU" sz="5400" b="1" dirty="0" smtClean="0">
                <a:solidFill>
                  <a:schemeClr val="bg1"/>
                </a:solidFill>
                <a:latin typeface="Peach Milk" pitchFamily="2" charset="0"/>
              </a:rPr>
              <a:t>Анастасия Олеговна</a:t>
            </a:r>
          </a:p>
          <a:p>
            <a:pPr algn="r">
              <a:lnSpc>
                <a:spcPct val="150000"/>
              </a:lnSpc>
            </a:pPr>
            <a:r>
              <a:rPr lang="ru-RU" sz="2600" b="1" dirty="0" smtClean="0">
                <a:solidFill>
                  <a:srgbClr val="28272A"/>
                </a:solidFill>
                <a:latin typeface="Peach Milk" pitchFamily="2" charset="0"/>
              </a:rPr>
              <a:t>Победитель всероссийского конкурса «Воспитать человека»</a:t>
            </a:r>
          </a:p>
          <a:p>
            <a:pPr algn="r"/>
            <a:endParaRPr lang="ru-RU" sz="5400" b="1" dirty="0" smtClean="0">
              <a:solidFill>
                <a:srgbClr val="1B191A"/>
              </a:solidFill>
              <a:latin typeface="Peach Milk" pitchFamily="2" charset="0"/>
            </a:endParaRPr>
          </a:p>
          <a:p>
            <a:pPr algn="r"/>
            <a:endParaRPr lang="ru-RU" sz="5400" b="1" dirty="0">
              <a:solidFill>
                <a:srgbClr val="1B191A"/>
              </a:solidFill>
              <a:latin typeface="Peach Mil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69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images.freeimages.com/images/large-previews/534/soft-blue-10560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1" b="11713"/>
          <a:stretch/>
        </p:blipFill>
        <p:spPr bwMode="auto">
          <a:xfrm>
            <a:off x="0" y="-35765"/>
            <a:ext cx="12192000" cy="689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850" y="115414"/>
            <a:ext cx="115443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812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6-10 баллов — Вам следует подумать об использовании но­вых методов и инструментов для повышения эффективности планирования. </a:t>
            </a:r>
          </a:p>
          <a:p>
            <a:pPr indent="19812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11-15 баллов —Возможно, у вас есть собственная система пла­нирования рабочего и личного времени, но вам следует повысить её эффективность, чтобы умень­шить стресс и усилить контроль над ситуацией.</a:t>
            </a:r>
          </a:p>
          <a:p>
            <a:pPr marL="234950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16-20 баллов — Ваша система планирования времени рабо­тает, но может работать ещё лучше. Вам сле­дует обратить особое внимание на то, как вы расставляете собственные приоритеты, справ­ляетесь с неблагоприятными обстоятельствами и ситуациями, или на то, как именно вы со­ставляете свой план на день.</a:t>
            </a:r>
          </a:p>
          <a:p>
            <a:pPr marL="228600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21-25 баллов —Ваша система планирования хорошо рабо­тает. Поддерживайте её работу, периодически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пересматривая её для того, чтобы убедиться, что вы планируете решение именно тех задач, которые наиболее важны для вас в жизни.</a:t>
            </a:r>
          </a:p>
          <a:p>
            <a:pPr indent="22225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26-30 баллов — прекрасный планировщик... либо человек на грани истощения.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07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758" t="23175" r="14853" b="7234"/>
          <a:stretch/>
        </p:blipFill>
        <p:spPr>
          <a:xfrm>
            <a:off x="0" y="-2774"/>
            <a:ext cx="12192000" cy="6889388"/>
          </a:xfrm>
          <a:prstGeom prst="rect">
            <a:avLst/>
          </a:prstGeom>
        </p:spPr>
      </p:pic>
      <p:pic>
        <p:nvPicPr>
          <p:cNvPr id="53" name="Picture 2" descr="12 Ð¿ÑÐ°Ð²Ð¸Ð» ÑÑÑÐµÐºÑÐ¸Ð²Ð½Ð¾Ð³Ð¾ ÑÐ°Ð¹Ð¼ Ð¼ÐµÐ½ÐµÐ´Ð¶Ð¼ÐµÐ½ÑÐ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42" b="99867" l="2097" r="100000">
                        <a14:foregroundMark x1="32097" y1="24234" x2="7258" y2="29960"/>
                        <a14:foregroundMark x1="10645" y1="37550" x2="31613" y2="41411"/>
                        <a14:foregroundMark x1="32097" y1="49534" x2="10968" y2="55925"/>
                        <a14:foregroundMark x1="33226" y1="62583" x2="11129" y2="69907"/>
                        <a14:foregroundMark x1="29839" y1="76565" x2="26129" y2="79228"/>
                        <a14:foregroundMark x1="94516" y1="49134" x2="71129" y2="54594"/>
                        <a14:foregroundMark x1="69839" y1="39414" x2="69839" y2="38881"/>
                        <a14:foregroundMark x1="75323" y1="24368" x2="72097" y2="24767"/>
                        <a14:foregroundMark x1="32742" y1="65246" x2="31774" y2="67776"/>
                        <a14:foregroundMark x1="31774" y1="89614" x2="27903" y2="90812"/>
                        <a14:foregroundMark x1="70645" y1="76565" x2="95161" y2="81891"/>
                        <a14:foregroundMark x1="94516" y1="89081" x2="73065" y2="94274"/>
                        <a14:foregroundMark x1="69839" y1="61518" x2="91774" y2="68309"/>
                        <a14:foregroundMark x1="50968" y1="43276" x2="52258" y2="67244"/>
                        <a14:foregroundMark x1="43065" y1="66178" x2="45000" y2="68842"/>
                        <a14:foregroundMark x1="50323" y1="75100" x2="46129" y2="75366"/>
                        <a14:foregroundMark x1="49355" y1="48868" x2="49355" y2="51798"/>
                        <a14:foregroundMark x1="59355" y1="63648" x2="59194" y2="64048"/>
                        <a14:backgroundMark x1="60000" y1="69907" x2="61613" y2="82690"/>
                        <a14:backgroundMark x1="96935" y1="59787" x2="99355" y2="62583"/>
                        <a14:backgroundMark x1="97419" y1="71505" x2="99677" y2="78162"/>
                        <a14:backgroundMark x1="98226" y1="86951" x2="98871" y2="89614"/>
                        <a14:backgroundMark x1="59839" y1="87483" x2="49194" y2="95073"/>
                        <a14:backgroundMark x1="61613" y1="94008" x2="67742" y2="85885"/>
                        <a14:backgroundMark x1="82742" y1="85353" x2="91452" y2="85353"/>
                        <a14:backgroundMark x1="98226" y1="25033" x2="99194" y2="56059"/>
                        <a14:backgroundMark x1="29032" y1="85486" x2="10161" y2="86285"/>
                        <a14:backgroundMark x1="98387" y1="98668" x2="93065" y2="99867"/>
                        <a14:backgroundMark x1="88065" y1="60186" x2="77581" y2="59920"/>
                        <a14:backgroundMark x1="73387" y1="58455" x2="70645" y2="58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633" y="-533400"/>
            <a:ext cx="5985346" cy="724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386120" y="109844"/>
            <a:ext cx="11419760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0" latinLnBrk="0" hangingPunct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ru-RU" altLang="ru-RU" sz="5400" b="1" dirty="0" smtClean="0">
                <a:latin typeface="Peach Milk" pitchFamily="2" charset="0"/>
                <a:cs typeface="Times New Roman" panose="02020603050405020304" pitchFamily="18" charset="0"/>
              </a:rPr>
              <a:t>Эффективный тайм-менеджмент</a:t>
            </a:r>
            <a:endParaRPr lang="en-US" altLang="ru-RU" sz="5400" b="1" dirty="0">
              <a:latin typeface="Peach Mil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27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24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4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758" t="23175" r="14853" b="7234"/>
          <a:stretch/>
        </p:blipFill>
        <p:spPr>
          <a:xfrm>
            <a:off x="0" y="-2774"/>
            <a:ext cx="12192000" cy="6889388"/>
          </a:xfrm>
          <a:prstGeom prst="rect">
            <a:avLst/>
          </a:prstGeom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102100" y="317748"/>
            <a:ext cx="9213076" cy="6335833"/>
            <a:chOff x="288" y="528"/>
            <a:chExt cx="4271" cy="3600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500" y="1110"/>
              <a:ext cx="3340" cy="335"/>
              <a:chOff x="1341" y="1723"/>
              <a:chExt cx="3104" cy="335"/>
            </a:xfrm>
          </p:grpSpPr>
          <p:sp>
            <p:nvSpPr>
              <p:cNvPr id="50" name="AutoShape 6"/>
              <p:cNvSpPr>
                <a:spLocks noChangeArrowheads="1"/>
              </p:cNvSpPr>
              <p:nvPr/>
            </p:nvSpPr>
            <p:spPr bwMode="ltGray">
              <a:xfrm>
                <a:off x="1341" y="1723"/>
                <a:ext cx="3104" cy="33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8575" algn="ctr">
                <a:solidFill>
                  <a:srgbClr val="FF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/>
              </a:p>
            </p:txBody>
          </p:sp>
          <p:sp>
            <p:nvSpPr>
              <p:cNvPr id="51" name="AutoShape 7"/>
              <p:cNvSpPr>
                <a:spLocks noChangeArrowheads="1"/>
              </p:cNvSpPr>
              <p:nvPr/>
            </p:nvSpPr>
            <p:spPr bwMode="ltGray">
              <a:xfrm>
                <a:off x="1366" y="1735"/>
                <a:ext cx="3068" cy="148"/>
              </a:xfrm>
              <a:prstGeom prst="roundRect">
                <a:avLst>
                  <a:gd name="adj" fmla="val 31505"/>
                </a:avLst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chemeClr val="accent1">
                      <a:alpha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13500000" algn="ctr" rotWithShape="0">
                        <a:srgbClr val="999999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/>
              </a:p>
            </p:txBody>
          </p:sp>
        </p:grpSp>
        <p:sp>
          <p:nvSpPr>
            <p:cNvPr id="8" name="Text Box 8"/>
            <p:cNvSpPr txBox="1">
              <a:spLocks noChangeArrowheads="1"/>
            </p:cNvSpPr>
            <p:nvPr/>
          </p:nvSpPr>
          <p:spPr bwMode="black">
            <a:xfrm>
              <a:off x="764" y="1164"/>
              <a:ext cx="3508" cy="455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2400" dirty="0">
                  <a:solidFill>
                    <a:schemeClr val="bg1"/>
                  </a:solidFill>
                </a:rPr>
                <a:t>Планируйте и расставляйте приоритеты</a:t>
              </a:r>
              <a:endParaRPr lang="en-US" altLang="ru-RU" sz="2400" dirty="0">
                <a:solidFill>
                  <a:schemeClr val="bg1"/>
                </a:solidFill>
              </a:endParaRPr>
            </a:p>
            <a:p>
              <a:endParaRPr lang="en-US" alt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ltGray">
            <a:xfrm>
              <a:off x="288" y="1056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762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2400"/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black">
            <a:xfrm>
              <a:off x="398" y="1118"/>
              <a:ext cx="196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RU" sz="2400" b="1">
                  <a:solidFill>
                    <a:schemeClr val="bg1"/>
                  </a:solidFill>
                </a:rPr>
                <a:t>2</a:t>
              </a:r>
            </a:p>
          </p:txBody>
        </p: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500" y="2166"/>
              <a:ext cx="3340" cy="335"/>
              <a:chOff x="1365" y="1542"/>
              <a:chExt cx="3104" cy="335"/>
            </a:xfrm>
          </p:grpSpPr>
          <p:grpSp>
            <p:nvGrpSpPr>
              <p:cNvPr id="46" name="Group 12"/>
              <p:cNvGrpSpPr>
                <a:grpSpLocks/>
              </p:cNvGrpSpPr>
              <p:nvPr/>
            </p:nvGrpSpPr>
            <p:grpSpPr bwMode="auto">
              <a:xfrm>
                <a:off x="1365" y="1542"/>
                <a:ext cx="3104" cy="335"/>
                <a:chOff x="1341" y="1723"/>
                <a:chExt cx="3104" cy="335"/>
              </a:xfrm>
            </p:grpSpPr>
            <p:sp>
              <p:nvSpPr>
                <p:cNvPr id="48" name="AutoShape 13"/>
                <p:cNvSpPr>
                  <a:spLocks noChangeArrowheads="1"/>
                </p:cNvSpPr>
                <p:nvPr/>
              </p:nvSpPr>
              <p:spPr bwMode="ltGray">
                <a:xfrm>
                  <a:off x="1341" y="1723"/>
                  <a:ext cx="3104" cy="335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28575" algn="ctr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 sz="2400"/>
                </a:p>
              </p:txBody>
            </p:sp>
            <p:sp>
              <p:nvSpPr>
                <p:cNvPr id="49" name="AutoShape 14"/>
                <p:cNvSpPr>
                  <a:spLocks noChangeArrowheads="1"/>
                </p:cNvSpPr>
                <p:nvPr/>
              </p:nvSpPr>
              <p:spPr bwMode="ltGray">
                <a:xfrm>
                  <a:off x="1366" y="1735"/>
                  <a:ext cx="3068" cy="148"/>
                </a:xfrm>
                <a:prstGeom prst="roundRect">
                  <a:avLst>
                    <a:gd name="adj" fmla="val 31505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13500000" algn="ctr" rotWithShape="0">
                          <a:srgbClr val="999999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 sz="2400"/>
                </a:p>
              </p:txBody>
            </p:sp>
          </p:grpSp>
          <p:sp>
            <p:nvSpPr>
              <p:cNvPr id="47" name="Text Box 15"/>
              <p:cNvSpPr txBox="1">
                <a:spLocks noChangeArrowheads="1"/>
              </p:cNvSpPr>
              <p:nvPr/>
            </p:nvSpPr>
            <p:spPr bwMode="black">
              <a:xfrm>
                <a:off x="1629" y="1596"/>
                <a:ext cx="2592" cy="25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rgbClr val="00000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ru-RU" altLang="ru-RU" sz="2400" dirty="0">
                    <a:solidFill>
                      <a:schemeClr val="bg1"/>
                    </a:solidFill>
                  </a:rPr>
                  <a:t>Контролируйте себя и свое время</a:t>
                </a:r>
                <a:endParaRPr lang="en-US" altLang="ru-RU" sz="2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AutoShape 16"/>
            <p:cNvSpPr>
              <a:spLocks noChangeArrowheads="1"/>
            </p:cNvSpPr>
            <p:nvPr/>
          </p:nvSpPr>
          <p:spPr bwMode="ltGray">
            <a:xfrm>
              <a:off x="288" y="2112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762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2400"/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black">
            <a:xfrm>
              <a:off x="398" y="2174"/>
              <a:ext cx="196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2400" b="1">
                  <a:solidFill>
                    <a:schemeClr val="bg1"/>
                  </a:solidFill>
                </a:rPr>
                <a:t>4</a:t>
              </a:r>
              <a:endParaRPr lang="en-US" altLang="ru-RU" sz="2400" b="1">
                <a:solidFill>
                  <a:schemeClr val="bg1"/>
                </a:solidFill>
              </a:endParaRPr>
            </a:p>
          </p:txBody>
        </p:sp>
        <p:grpSp>
          <p:nvGrpSpPr>
            <p:cNvPr id="14" name="Group 18"/>
            <p:cNvGrpSpPr>
              <a:grpSpLocks/>
            </p:cNvGrpSpPr>
            <p:nvPr/>
          </p:nvGrpSpPr>
          <p:grpSpPr bwMode="auto">
            <a:xfrm>
              <a:off x="501" y="1623"/>
              <a:ext cx="3339" cy="335"/>
              <a:chOff x="1341" y="1723"/>
              <a:chExt cx="3104" cy="335"/>
            </a:xfrm>
          </p:grpSpPr>
          <p:sp>
            <p:nvSpPr>
              <p:cNvPr id="44" name="AutoShape 19"/>
              <p:cNvSpPr>
                <a:spLocks noChangeArrowheads="1"/>
              </p:cNvSpPr>
              <p:nvPr/>
            </p:nvSpPr>
            <p:spPr bwMode="ltGray">
              <a:xfrm>
                <a:off x="1341" y="1723"/>
                <a:ext cx="3104" cy="335"/>
              </a:xfrm>
              <a:prstGeom prst="roundRect">
                <a:avLst>
                  <a:gd name="adj" fmla="val 16667"/>
                </a:avLst>
              </a:prstGeom>
              <a:solidFill>
                <a:schemeClr val="folHlink">
                  <a:alpha val="61960"/>
                </a:schemeClr>
              </a:solidFill>
              <a:ln w="28575" algn="ctr">
                <a:solidFill>
                  <a:srgbClr val="FF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/>
              </a:p>
            </p:txBody>
          </p:sp>
          <p:sp>
            <p:nvSpPr>
              <p:cNvPr id="45" name="AutoShape 20"/>
              <p:cNvSpPr>
                <a:spLocks noChangeArrowheads="1"/>
              </p:cNvSpPr>
              <p:nvPr/>
            </p:nvSpPr>
            <p:spPr bwMode="ltGray">
              <a:xfrm>
                <a:off x="1366" y="1735"/>
                <a:ext cx="3068" cy="148"/>
              </a:xfrm>
              <a:prstGeom prst="roundRect">
                <a:avLst>
                  <a:gd name="adj" fmla="val 31505"/>
                </a:avLst>
              </a:prstGeom>
              <a:gradFill rotWithShape="1">
                <a:gsLst>
                  <a:gs pos="0">
                    <a:srgbClr val="FFFFFF">
                      <a:alpha val="48000"/>
                    </a:srgbClr>
                  </a:gs>
                  <a:gs pos="100000">
                    <a:schemeClr val="folHlink">
                      <a:alpha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13500000" algn="ctr" rotWithShape="0">
                        <a:srgbClr val="999999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/>
              </a:p>
            </p:txBody>
          </p:sp>
        </p:grpSp>
        <p:sp>
          <p:nvSpPr>
            <p:cNvPr id="15" name="Text Box 21"/>
            <p:cNvSpPr txBox="1">
              <a:spLocks noChangeArrowheads="1"/>
            </p:cNvSpPr>
            <p:nvPr/>
          </p:nvSpPr>
          <p:spPr bwMode="black">
            <a:xfrm>
              <a:off x="768" y="1680"/>
              <a:ext cx="2976" cy="455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2400" dirty="0">
                  <a:solidFill>
                    <a:schemeClr val="bg1"/>
                  </a:solidFill>
                </a:rPr>
                <a:t>Пользуйтесь инструментами планирования</a:t>
              </a:r>
              <a:endParaRPr lang="en-US" alt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16" name="AutoShape 22"/>
            <p:cNvSpPr>
              <a:spLocks noChangeArrowheads="1"/>
            </p:cNvSpPr>
            <p:nvPr/>
          </p:nvSpPr>
          <p:spPr bwMode="ltGray">
            <a:xfrm>
              <a:off x="288" y="158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762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2400"/>
            </a:p>
          </p:txBody>
        </p:sp>
        <p:sp>
          <p:nvSpPr>
            <p:cNvPr id="17" name="Text Box 23"/>
            <p:cNvSpPr txBox="1">
              <a:spLocks noChangeArrowheads="1"/>
            </p:cNvSpPr>
            <p:nvPr/>
          </p:nvSpPr>
          <p:spPr bwMode="black">
            <a:xfrm>
              <a:off x="398" y="1646"/>
              <a:ext cx="196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2400" b="1">
                  <a:solidFill>
                    <a:schemeClr val="bg1"/>
                  </a:solidFill>
                </a:rPr>
                <a:t>3</a:t>
              </a:r>
              <a:endParaRPr lang="en-US" altLang="ru-RU" sz="2400" b="1">
                <a:solidFill>
                  <a:schemeClr val="bg1"/>
                </a:solidFill>
              </a:endParaRPr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500" y="583"/>
              <a:ext cx="3340" cy="335"/>
              <a:chOff x="1365" y="487"/>
              <a:chExt cx="3531" cy="335"/>
            </a:xfrm>
          </p:grpSpPr>
          <p:sp>
            <p:nvSpPr>
              <p:cNvPr id="42" name="AutoShape 25"/>
              <p:cNvSpPr>
                <a:spLocks noChangeArrowheads="1"/>
              </p:cNvSpPr>
              <p:nvPr/>
            </p:nvSpPr>
            <p:spPr bwMode="gray">
              <a:xfrm>
                <a:off x="1365" y="487"/>
                <a:ext cx="3531" cy="335"/>
              </a:xfrm>
              <a:prstGeom prst="roundRect">
                <a:avLst>
                  <a:gd name="adj" fmla="val 16667"/>
                </a:avLst>
              </a:prstGeom>
              <a:solidFill>
                <a:schemeClr val="folHlink">
                  <a:alpha val="72156"/>
                </a:schemeClr>
              </a:solidFill>
              <a:ln w="28575" algn="ctr">
                <a:solidFill>
                  <a:srgbClr val="FF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/>
              </a:p>
            </p:txBody>
          </p:sp>
          <p:sp>
            <p:nvSpPr>
              <p:cNvPr id="43" name="AutoShape 26"/>
              <p:cNvSpPr>
                <a:spLocks noChangeArrowheads="1"/>
              </p:cNvSpPr>
              <p:nvPr/>
            </p:nvSpPr>
            <p:spPr bwMode="gray">
              <a:xfrm>
                <a:off x="1390" y="499"/>
                <a:ext cx="3506" cy="125"/>
              </a:xfrm>
              <a:prstGeom prst="roundRect">
                <a:avLst>
                  <a:gd name="adj" fmla="val 31505"/>
                </a:avLst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chemeClr val="folHlink">
                      <a:alpha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13500000" algn="ctr" rotWithShape="0">
                        <a:srgbClr val="999999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/>
              </a:p>
            </p:txBody>
          </p:sp>
        </p:grpSp>
        <p:sp>
          <p:nvSpPr>
            <p:cNvPr id="19" name="Text Box 27"/>
            <p:cNvSpPr txBox="1">
              <a:spLocks noChangeArrowheads="1"/>
            </p:cNvSpPr>
            <p:nvPr/>
          </p:nvSpPr>
          <p:spPr bwMode="black">
            <a:xfrm>
              <a:off x="764" y="637"/>
              <a:ext cx="3795" cy="25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2400" dirty="0">
                  <a:solidFill>
                    <a:schemeClr val="bg1"/>
                  </a:solidFill>
                </a:rPr>
                <a:t>Не забывайте правильно отдыхать</a:t>
              </a:r>
              <a:endParaRPr lang="en-US" alt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20" name="AutoShape 28"/>
            <p:cNvSpPr>
              <a:spLocks noChangeArrowheads="1"/>
            </p:cNvSpPr>
            <p:nvPr/>
          </p:nvSpPr>
          <p:spPr bwMode="gray">
            <a:xfrm>
              <a:off x="288" y="528"/>
              <a:ext cx="432" cy="432"/>
            </a:xfrm>
            <a:prstGeom prst="diamond">
              <a:avLst/>
            </a:prstGeom>
            <a:solidFill>
              <a:schemeClr val="folHlink">
                <a:alpha val="72940"/>
              </a:schemeClr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762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2400"/>
            </a:p>
          </p:txBody>
        </p:sp>
        <p:sp>
          <p:nvSpPr>
            <p:cNvPr id="21" name="Text Box 29"/>
            <p:cNvSpPr txBox="1">
              <a:spLocks noChangeArrowheads="1"/>
            </p:cNvSpPr>
            <p:nvPr/>
          </p:nvSpPr>
          <p:spPr bwMode="black">
            <a:xfrm>
              <a:off x="398" y="590"/>
              <a:ext cx="196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RU" sz="2400" b="1">
                  <a:solidFill>
                    <a:schemeClr val="bg1"/>
                  </a:solidFill>
                </a:rPr>
                <a:t>1</a:t>
              </a:r>
            </a:p>
          </p:txBody>
        </p:sp>
        <p:grpSp>
          <p:nvGrpSpPr>
            <p:cNvPr id="22" name="Group 30"/>
            <p:cNvGrpSpPr>
              <a:grpSpLocks/>
            </p:cNvGrpSpPr>
            <p:nvPr/>
          </p:nvGrpSpPr>
          <p:grpSpPr bwMode="auto">
            <a:xfrm>
              <a:off x="500" y="2694"/>
              <a:ext cx="3340" cy="335"/>
              <a:chOff x="1365" y="1542"/>
              <a:chExt cx="3104" cy="335"/>
            </a:xfrm>
          </p:grpSpPr>
          <p:grpSp>
            <p:nvGrpSpPr>
              <p:cNvPr id="38" name="Group 31"/>
              <p:cNvGrpSpPr>
                <a:grpSpLocks/>
              </p:cNvGrpSpPr>
              <p:nvPr/>
            </p:nvGrpSpPr>
            <p:grpSpPr bwMode="auto">
              <a:xfrm>
                <a:off x="1365" y="1542"/>
                <a:ext cx="3104" cy="335"/>
                <a:chOff x="1341" y="1723"/>
                <a:chExt cx="3104" cy="335"/>
              </a:xfrm>
            </p:grpSpPr>
            <p:sp>
              <p:nvSpPr>
                <p:cNvPr id="40" name="AutoShape 32"/>
                <p:cNvSpPr>
                  <a:spLocks noChangeArrowheads="1"/>
                </p:cNvSpPr>
                <p:nvPr/>
              </p:nvSpPr>
              <p:spPr bwMode="ltGray">
                <a:xfrm>
                  <a:off x="1341" y="1723"/>
                  <a:ext cx="3104" cy="335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folHlink"/>
                </a:solidFill>
                <a:ln w="28575" algn="ctr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 sz="2400"/>
                </a:p>
              </p:txBody>
            </p:sp>
            <p:sp>
              <p:nvSpPr>
                <p:cNvPr id="41" name="AutoShape 33"/>
                <p:cNvSpPr>
                  <a:spLocks noChangeArrowheads="1"/>
                </p:cNvSpPr>
                <p:nvPr/>
              </p:nvSpPr>
              <p:spPr bwMode="ltGray">
                <a:xfrm>
                  <a:off x="1366" y="1735"/>
                  <a:ext cx="3068" cy="148"/>
                </a:xfrm>
                <a:prstGeom prst="roundRect">
                  <a:avLst>
                    <a:gd name="adj" fmla="val 31505"/>
                  </a:avLst>
                </a:prstGeom>
                <a:gradFill rotWithShape="1">
                  <a:gsLst>
                    <a:gs pos="0">
                      <a:srgbClr val="FFFFFF">
                        <a:alpha val="60001"/>
                      </a:srgbClr>
                    </a:gs>
                    <a:gs pos="100000">
                      <a:schemeClr val="folHlink">
                        <a:alpha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13500000" algn="ctr" rotWithShape="0">
                          <a:srgbClr val="999999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 sz="2400"/>
                </a:p>
              </p:txBody>
            </p:sp>
          </p:grpSp>
          <p:sp>
            <p:nvSpPr>
              <p:cNvPr id="39" name="Text Box 34"/>
              <p:cNvSpPr txBox="1">
                <a:spLocks noChangeArrowheads="1"/>
              </p:cNvSpPr>
              <p:nvPr/>
            </p:nvSpPr>
            <p:spPr bwMode="black">
              <a:xfrm>
                <a:off x="1629" y="1596"/>
                <a:ext cx="2592" cy="25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rgbClr val="00000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ru-RU" altLang="ru-RU" sz="2400">
                    <a:solidFill>
                      <a:schemeClr val="bg1"/>
                    </a:solidFill>
                  </a:rPr>
                  <a:t>Грамотно расходуйте свое время</a:t>
                </a:r>
                <a:endParaRPr lang="en-US" altLang="ru-RU" sz="2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" name="AutoShape 35"/>
            <p:cNvSpPr>
              <a:spLocks noChangeArrowheads="1"/>
            </p:cNvSpPr>
            <p:nvPr/>
          </p:nvSpPr>
          <p:spPr bwMode="ltGray">
            <a:xfrm>
              <a:off x="288" y="2640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762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2400"/>
            </a:p>
          </p:txBody>
        </p:sp>
        <p:sp>
          <p:nvSpPr>
            <p:cNvPr id="24" name="Text Box 36"/>
            <p:cNvSpPr txBox="1">
              <a:spLocks noChangeArrowheads="1"/>
            </p:cNvSpPr>
            <p:nvPr/>
          </p:nvSpPr>
          <p:spPr bwMode="black">
            <a:xfrm>
              <a:off x="398" y="2702"/>
              <a:ext cx="196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2400" b="1">
                  <a:solidFill>
                    <a:schemeClr val="bg1"/>
                  </a:solidFill>
                </a:rPr>
                <a:t>5</a:t>
              </a:r>
              <a:endParaRPr lang="en-US" altLang="ru-RU" sz="2400" b="1">
                <a:solidFill>
                  <a:schemeClr val="bg1"/>
                </a:solidFill>
              </a:endParaRPr>
            </a:p>
          </p:txBody>
        </p:sp>
        <p:grpSp>
          <p:nvGrpSpPr>
            <p:cNvPr id="25" name="Group 37"/>
            <p:cNvGrpSpPr>
              <a:grpSpLocks/>
            </p:cNvGrpSpPr>
            <p:nvPr/>
          </p:nvGrpSpPr>
          <p:grpSpPr bwMode="auto">
            <a:xfrm>
              <a:off x="500" y="3222"/>
              <a:ext cx="3340" cy="335"/>
              <a:chOff x="1365" y="1542"/>
              <a:chExt cx="3104" cy="335"/>
            </a:xfrm>
          </p:grpSpPr>
          <p:grpSp>
            <p:nvGrpSpPr>
              <p:cNvPr id="34" name="Group 38"/>
              <p:cNvGrpSpPr>
                <a:grpSpLocks/>
              </p:cNvGrpSpPr>
              <p:nvPr/>
            </p:nvGrpSpPr>
            <p:grpSpPr bwMode="auto">
              <a:xfrm>
                <a:off x="1365" y="1542"/>
                <a:ext cx="3104" cy="335"/>
                <a:chOff x="1341" y="1723"/>
                <a:chExt cx="3104" cy="335"/>
              </a:xfrm>
            </p:grpSpPr>
            <p:sp>
              <p:nvSpPr>
                <p:cNvPr id="36" name="AutoShape 39"/>
                <p:cNvSpPr>
                  <a:spLocks noChangeArrowheads="1"/>
                </p:cNvSpPr>
                <p:nvPr/>
              </p:nvSpPr>
              <p:spPr bwMode="ltGray">
                <a:xfrm>
                  <a:off x="1341" y="1723"/>
                  <a:ext cx="3104" cy="335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1"/>
                </a:solidFill>
                <a:ln w="28575" algn="ctr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 sz="2400"/>
                </a:p>
              </p:txBody>
            </p:sp>
            <p:sp>
              <p:nvSpPr>
                <p:cNvPr id="37" name="AutoShape 40"/>
                <p:cNvSpPr>
                  <a:spLocks noChangeArrowheads="1"/>
                </p:cNvSpPr>
                <p:nvPr/>
              </p:nvSpPr>
              <p:spPr bwMode="ltGray">
                <a:xfrm>
                  <a:off x="1366" y="1735"/>
                  <a:ext cx="3068" cy="148"/>
                </a:xfrm>
                <a:prstGeom prst="roundRect">
                  <a:avLst>
                    <a:gd name="adj" fmla="val 31505"/>
                  </a:avLst>
                </a:prstGeom>
                <a:gradFill rotWithShape="1">
                  <a:gsLst>
                    <a:gs pos="0">
                      <a:srgbClr val="FFFFFF">
                        <a:alpha val="70000"/>
                      </a:srgb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13500000" algn="ctr" rotWithShape="0">
                          <a:srgbClr val="999999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 sz="2400"/>
                </a:p>
              </p:txBody>
            </p:sp>
          </p:grpSp>
          <p:sp>
            <p:nvSpPr>
              <p:cNvPr id="35" name="Text Box 41"/>
              <p:cNvSpPr txBox="1">
                <a:spLocks noChangeArrowheads="1"/>
              </p:cNvSpPr>
              <p:nvPr/>
            </p:nvSpPr>
            <p:spPr bwMode="black">
              <a:xfrm>
                <a:off x="1629" y="1596"/>
                <a:ext cx="2592" cy="25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rgbClr val="00000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ru-RU" altLang="ru-RU" sz="2400" dirty="0">
                    <a:solidFill>
                      <a:schemeClr val="bg1"/>
                    </a:solidFill>
                  </a:rPr>
                  <a:t>Говорите «нет» ненужным делам</a:t>
                </a:r>
                <a:endParaRPr lang="en-US" altLang="ru-RU" sz="2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AutoShape 42"/>
            <p:cNvSpPr>
              <a:spLocks noChangeArrowheads="1"/>
            </p:cNvSpPr>
            <p:nvPr/>
          </p:nvSpPr>
          <p:spPr bwMode="ltGray">
            <a:xfrm>
              <a:off x="288" y="3168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762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2400"/>
            </a:p>
          </p:txBody>
        </p:sp>
        <p:sp>
          <p:nvSpPr>
            <p:cNvPr id="27" name="Text Box 43"/>
            <p:cNvSpPr txBox="1">
              <a:spLocks noChangeArrowheads="1"/>
            </p:cNvSpPr>
            <p:nvPr/>
          </p:nvSpPr>
          <p:spPr bwMode="black">
            <a:xfrm>
              <a:off x="398" y="3230"/>
              <a:ext cx="196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2400" b="1">
                  <a:solidFill>
                    <a:schemeClr val="bg1"/>
                  </a:solidFill>
                </a:rPr>
                <a:t>6</a:t>
              </a:r>
              <a:endParaRPr lang="en-US" altLang="ru-RU" sz="2400" b="1">
                <a:solidFill>
                  <a:schemeClr val="bg1"/>
                </a:solidFill>
              </a:endParaRPr>
            </a:p>
          </p:txBody>
        </p:sp>
        <p:grpSp>
          <p:nvGrpSpPr>
            <p:cNvPr id="28" name="Group 44"/>
            <p:cNvGrpSpPr>
              <a:grpSpLocks/>
            </p:cNvGrpSpPr>
            <p:nvPr/>
          </p:nvGrpSpPr>
          <p:grpSpPr bwMode="auto">
            <a:xfrm>
              <a:off x="500" y="3751"/>
              <a:ext cx="3340" cy="335"/>
              <a:chOff x="1365" y="487"/>
              <a:chExt cx="3531" cy="335"/>
            </a:xfrm>
          </p:grpSpPr>
          <p:sp>
            <p:nvSpPr>
              <p:cNvPr id="32" name="AutoShape 45"/>
              <p:cNvSpPr>
                <a:spLocks noChangeArrowheads="1"/>
              </p:cNvSpPr>
              <p:nvPr/>
            </p:nvSpPr>
            <p:spPr bwMode="gray">
              <a:xfrm>
                <a:off x="1365" y="487"/>
                <a:ext cx="3531" cy="335"/>
              </a:xfrm>
              <a:prstGeom prst="roundRect">
                <a:avLst>
                  <a:gd name="adj" fmla="val 16667"/>
                </a:avLst>
              </a:prstGeom>
              <a:solidFill>
                <a:schemeClr val="folHlink">
                  <a:alpha val="72156"/>
                </a:schemeClr>
              </a:solidFill>
              <a:ln w="28575" algn="ctr">
                <a:solidFill>
                  <a:srgbClr val="FFFFFF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/>
              </a:p>
            </p:txBody>
          </p:sp>
          <p:sp>
            <p:nvSpPr>
              <p:cNvPr id="33" name="AutoShape 46"/>
              <p:cNvSpPr>
                <a:spLocks noChangeArrowheads="1"/>
              </p:cNvSpPr>
              <p:nvPr/>
            </p:nvSpPr>
            <p:spPr bwMode="gray">
              <a:xfrm>
                <a:off x="1390" y="499"/>
                <a:ext cx="3506" cy="125"/>
              </a:xfrm>
              <a:prstGeom prst="roundRect">
                <a:avLst>
                  <a:gd name="adj" fmla="val 31505"/>
                </a:avLst>
              </a:prstGeom>
              <a:gradFill rotWithShape="1">
                <a:gsLst>
                  <a:gs pos="0">
                    <a:srgbClr val="FFFFFF">
                      <a:alpha val="70000"/>
                    </a:srgbClr>
                  </a:gs>
                  <a:gs pos="100000">
                    <a:schemeClr val="folHlink">
                      <a:alpha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13500000" algn="ctr" rotWithShape="0">
                        <a:srgbClr val="999999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 sz="2400"/>
              </a:p>
            </p:txBody>
          </p:sp>
        </p:grpSp>
        <p:sp>
          <p:nvSpPr>
            <p:cNvPr id="29" name="Text Box 47"/>
            <p:cNvSpPr txBox="1">
              <a:spLocks noChangeArrowheads="1"/>
            </p:cNvSpPr>
            <p:nvPr/>
          </p:nvSpPr>
          <p:spPr bwMode="black">
            <a:xfrm>
              <a:off x="764" y="3805"/>
              <a:ext cx="3795" cy="25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2400">
                  <a:solidFill>
                    <a:schemeClr val="bg1"/>
                  </a:solidFill>
                </a:rPr>
                <a:t>Неустанно стремитесь к своей цели!</a:t>
              </a:r>
              <a:endParaRPr lang="en-US" altLang="ru-RU" sz="2400">
                <a:solidFill>
                  <a:schemeClr val="bg1"/>
                </a:solidFill>
              </a:endParaRPr>
            </a:p>
          </p:txBody>
        </p:sp>
        <p:sp>
          <p:nvSpPr>
            <p:cNvPr id="30" name="AutoShape 48"/>
            <p:cNvSpPr>
              <a:spLocks noChangeArrowheads="1"/>
            </p:cNvSpPr>
            <p:nvPr/>
          </p:nvSpPr>
          <p:spPr bwMode="gray">
            <a:xfrm>
              <a:off x="288" y="3696"/>
              <a:ext cx="432" cy="432"/>
            </a:xfrm>
            <a:prstGeom prst="diamond">
              <a:avLst/>
            </a:prstGeom>
            <a:solidFill>
              <a:schemeClr val="folHlink">
                <a:alpha val="72940"/>
              </a:schemeClr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762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2400"/>
            </a:p>
          </p:txBody>
        </p:sp>
        <p:sp>
          <p:nvSpPr>
            <p:cNvPr id="31" name="Text Box 49"/>
            <p:cNvSpPr txBox="1">
              <a:spLocks noChangeArrowheads="1"/>
            </p:cNvSpPr>
            <p:nvPr/>
          </p:nvSpPr>
          <p:spPr bwMode="black">
            <a:xfrm>
              <a:off x="398" y="3758"/>
              <a:ext cx="196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2400" b="1">
                  <a:solidFill>
                    <a:schemeClr val="bg1"/>
                  </a:solidFill>
                </a:rPr>
                <a:t>7</a:t>
              </a:r>
              <a:endParaRPr lang="en-US" altLang="ru-RU" sz="24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79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ages.freeimages.com/images/large-previews/534/soft-blue-10560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1" b="11713"/>
          <a:stretch/>
        </p:blipFill>
        <p:spPr bwMode="auto">
          <a:xfrm>
            <a:off x="0" y="-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0439" y="564692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b="1" dirty="0"/>
              <a:t>1. Нечеткие цели</a:t>
            </a:r>
            <a:endParaRPr lang="en-US" altLang="ru-RU" b="1" dirty="0"/>
          </a:p>
        </p:txBody>
      </p:sp>
      <p:pic>
        <p:nvPicPr>
          <p:cNvPr id="5" name="Picture 4" descr="C:\WINNT\Profiles\tpietras\Application Data\Microsoft\Media Catalog\Downloaded Clips\cl45\j0174435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436" y="62248"/>
            <a:ext cx="1020763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40439" y="2608601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b="1" dirty="0"/>
              <a:t>3. Неспособность сказать «нет»</a:t>
            </a:r>
            <a:endParaRPr lang="en-US" altLang="ru-RU" b="1" dirty="0"/>
          </a:p>
        </p:txBody>
      </p:sp>
      <p:pic>
        <p:nvPicPr>
          <p:cNvPr id="7" name="Picture 12" descr="C:\WINNT\Profiles\tpietras\Application Data\Microsoft\Media Catalog\Downloaded Clips\cl0\BS01707_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13" y="2106157"/>
            <a:ext cx="1481138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48760" y="3429454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b="1" dirty="0"/>
              <a:t>4. Прерывания</a:t>
            </a:r>
            <a:endParaRPr lang="en-US" altLang="ru-RU" b="1" dirty="0"/>
          </a:p>
        </p:txBody>
      </p:sp>
      <p:pic>
        <p:nvPicPr>
          <p:cNvPr id="9" name="Picture 6" descr="C:\WINNT\Profiles\tpietras\Application Data\Microsoft\Media Catalog\Downloaded Clips\cl0\BS01040_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756" y="3149451"/>
            <a:ext cx="1020763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95837" y="1389709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b="1" dirty="0"/>
              <a:t>2. Дезорганизация</a:t>
            </a:r>
            <a:endParaRPr lang="en-US" alt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637" y="1100525"/>
            <a:ext cx="1780186" cy="1158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57424" y="4371334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b="1" dirty="0"/>
              <a:t>5. Больше прерываний</a:t>
            </a:r>
            <a:endParaRPr lang="en-US" altLang="ru-RU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480" y="3014559"/>
            <a:ext cx="1267642" cy="2347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Box 8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735458" y="103027"/>
            <a:ext cx="96916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6000" b="1" dirty="0">
                <a:latin typeface="Peach Milk" pitchFamily="2" charset="0"/>
                <a:cs typeface="Times New Roman" panose="02020603050405020304" pitchFamily="18" charset="0"/>
              </a:rPr>
              <a:t>Похитители </a:t>
            </a:r>
            <a:r>
              <a:rPr lang="ru-RU" altLang="ru-RU" sz="6000" b="1" dirty="0" smtClean="0">
                <a:latin typeface="Peach Milk" pitchFamily="2" charset="0"/>
                <a:cs typeface="Times New Roman" panose="02020603050405020304" pitchFamily="18" charset="0"/>
              </a:rPr>
              <a:t>времени</a:t>
            </a:r>
            <a:endParaRPr lang="en-US" altLang="ru-RU" sz="6000" b="1" dirty="0">
              <a:latin typeface="Peach Milk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27198" y="5657653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b="1" dirty="0"/>
              <a:t>6. Периоды бездействия</a:t>
            </a:r>
            <a:endParaRPr lang="en-US" altLang="ru-RU" b="1" dirty="0"/>
          </a:p>
        </p:txBody>
      </p:sp>
      <p:pic>
        <p:nvPicPr>
          <p:cNvPr id="16" name="Picture 17" descr="MH90032012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937" y="5477714"/>
            <a:ext cx="1090613" cy="1090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6778289" y="992325"/>
            <a:ext cx="327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b="1" dirty="0"/>
              <a:t>7. Работа без отдыха</a:t>
            </a:r>
            <a:endParaRPr lang="en-US" altLang="ru-RU" b="1" dirty="0"/>
          </a:p>
        </p:txBody>
      </p:sp>
      <p:pic>
        <p:nvPicPr>
          <p:cNvPr id="18" name="Picture 9" descr="C:\WINNT\Profiles\tpietras\Application Data\Microsoft\Media Catalog\Downloaded Clips\cl25\j0093779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636" y="708951"/>
            <a:ext cx="776414" cy="1076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990021" y="1852080"/>
            <a:ext cx="556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b="1" dirty="0"/>
              <a:t>8. Слишком много заданий одновременно</a:t>
            </a:r>
            <a:endParaRPr lang="en-US" altLang="ru-RU" b="1" dirty="0"/>
          </a:p>
        </p:txBody>
      </p:sp>
      <p:pic>
        <p:nvPicPr>
          <p:cNvPr id="20" name="Picture 5" descr="C:\WINNT\Profiles\tpietras\Application Data\Microsoft\Media Catalog\Downloaded Clips\cl1f\j0078626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915" y="1089996"/>
            <a:ext cx="922338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003502" y="2619707"/>
            <a:ext cx="464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b="1" dirty="0"/>
              <a:t>9. Стресс и кризисные ситуации</a:t>
            </a:r>
            <a:endParaRPr lang="en-US" altLang="ru-RU" b="1" dirty="0"/>
          </a:p>
        </p:txBody>
      </p:sp>
      <p:pic>
        <p:nvPicPr>
          <p:cNvPr id="22" name="Picture 7" descr="C:\WINNT\Profiles\tpietras\Application Data\Microsoft\Media Catalog\Downloaded Clips\cl2\PE06127_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288" y="2371089"/>
            <a:ext cx="1190625" cy="107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5744883" y="4502432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b="1" dirty="0"/>
              <a:t>11. Отсутствие делегирования</a:t>
            </a:r>
            <a:endParaRPr lang="en-US" b="1" dirty="0"/>
          </a:p>
        </p:txBody>
      </p:sp>
      <p:pic>
        <p:nvPicPr>
          <p:cNvPr id="27" name="Picture 8" descr="delegating_crazyoncomputer-300x30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483" y="4197632"/>
            <a:ext cx="1123950" cy="112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5838666" y="5337295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b="1" dirty="0"/>
              <a:t>12. Совещания</a:t>
            </a:r>
            <a:endParaRPr lang="en-US" b="1" dirty="0"/>
          </a:p>
        </p:txBody>
      </p:sp>
      <p:pic>
        <p:nvPicPr>
          <p:cNvPr id="29" name="Picture 10" descr="MH90023077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917" y="5020517"/>
            <a:ext cx="1140384" cy="1140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9021595" y="5858714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b="1"/>
              <a:t>13. Бумаги</a:t>
            </a:r>
            <a:endParaRPr lang="en-US" b="1"/>
          </a:p>
        </p:txBody>
      </p:sp>
      <p:pic>
        <p:nvPicPr>
          <p:cNvPr id="31" name="Picture 12" descr="CALGOX4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395" y="5477714"/>
            <a:ext cx="1209675" cy="117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6650364" y="3589061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b="1" dirty="0"/>
              <a:t>10. Неадекватное планирование</a:t>
            </a:r>
            <a:endParaRPr lang="en-US" altLang="ru-RU" b="1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54611" y="3241188"/>
            <a:ext cx="1297782" cy="1032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942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5975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56784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8424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56721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ages.freeimages.com/images/large-previews/534/soft-blue-10560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1" b="11713"/>
          <a:stretch/>
        </p:blipFill>
        <p:spPr bwMode="auto">
          <a:xfrm>
            <a:off x="-1" y="-16726"/>
            <a:ext cx="12221733" cy="687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493121" y="473985"/>
            <a:ext cx="9209430" cy="6384015"/>
            <a:chOff x="624" y="432"/>
            <a:chExt cx="4512" cy="3639"/>
          </a:xfrm>
        </p:grpSpPr>
        <p:sp>
          <p:nvSpPr>
            <p:cNvPr id="5" name="Freeform 3"/>
            <p:cNvSpPr>
              <a:spLocks/>
            </p:cNvSpPr>
            <p:nvPr/>
          </p:nvSpPr>
          <p:spPr bwMode="gray">
            <a:xfrm flipH="1">
              <a:off x="1392" y="840"/>
              <a:ext cx="1475" cy="1236"/>
            </a:xfrm>
            <a:custGeom>
              <a:avLst/>
              <a:gdLst>
                <a:gd name="T0" fmla="*/ 344 w 1299"/>
                <a:gd name="T1" fmla="*/ 1236 h 1008"/>
                <a:gd name="T2" fmla="*/ 1475 w 1299"/>
                <a:gd name="T3" fmla="*/ 1236 h 1008"/>
                <a:gd name="T4" fmla="*/ 1472 w 1299"/>
                <a:gd name="T5" fmla="*/ 386 h 1008"/>
                <a:gd name="T6" fmla="*/ 1070 w 1299"/>
                <a:gd name="T7" fmla="*/ 0 h 1008"/>
                <a:gd name="T8" fmla="*/ 3 w 1299"/>
                <a:gd name="T9" fmla="*/ 0 h 1008"/>
                <a:gd name="T10" fmla="*/ 0 w 1299"/>
                <a:gd name="T11" fmla="*/ 887 h 1008"/>
                <a:gd name="T12" fmla="*/ 344 w 1299"/>
                <a:gd name="T13" fmla="*/ 1236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99"/>
                <a:gd name="T22" fmla="*/ 0 h 1008"/>
                <a:gd name="T23" fmla="*/ 1299 w 1299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99" h="1008">
                  <a:moveTo>
                    <a:pt x="303" y="1008"/>
                  </a:moveTo>
                  <a:cubicBezTo>
                    <a:pt x="801" y="1008"/>
                    <a:pt x="1299" y="1008"/>
                    <a:pt x="1299" y="1008"/>
                  </a:cubicBezTo>
                  <a:cubicBezTo>
                    <a:pt x="1299" y="1008"/>
                    <a:pt x="1297" y="661"/>
                    <a:pt x="1296" y="315"/>
                  </a:cubicBezTo>
                  <a:cubicBezTo>
                    <a:pt x="1290" y="150"/>
                    <a:pt x="1161" y="0"/>
                    <a:pt x="942" y="0"/>
                  </a:cubicBezTo>
                  <a:cubicBezTo>
                    <a:pt x="472" y="0"/>
                    <a:pt x="3" y="0"/>
                    <a:pt x="3" y="0"/>
                  </a:cubicBezTo>
                  <a:cubicBezTo>
                    <a:pt x="3" y="0"/>
                    <a:pt x="1" y="361"/>
                    <a:pt x="0" y="723"/>
                  </a:cubicBezTo>
                  <a:cubicBezTo>
                    <a:pt x="0" y="915"/>
                    <a:pt x="144" y="1002"/>
                    <a:pt x="303" y="1008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2942" y="840"/>
              <a:ext cx="1475" cy="1236"/>
            </a:xfrm>
            <a:custGeom>
              <a:avLst/>
              <a:gdLst>
                <a:gd name="T0" fmla="*/ 344 w 1299"/>
                <a:gd name="T1" fmla="*/ 1236 h 1008"/>
                <a:gd name="T2" fmla="*/ 1475 w 1299"/>
                <a:gd name="T3" fmla="*/ 1236 h 1008"/>
                <a:gd name="T4" fmla="*/ 1472 w 1299"/>
                <a:gd name="T5" fmla="*/ 386 h 1008"/>
                <a:gd name="T6" fmla="*/ 1070 w 1299"/>
                <a:gd name="T7" fmla="*/ 0 h 1008"/>
                <a:gd name="T8" fmla="*/ 3 w 1299"/>
                <a:gd name="T9" fmla="*/ 0 h 1008"/>
                <a:gd name="T10" fmla="*/ 0 w 1299"/>
                <a:gd name="T11" fmla="*/ 887 h 1008"/>
                <a:gd name="T12" fmla="*/ 344 w 1299"/>
                <a:gd name="T13" fmla="*/ 1236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99"/>
                <a:gd name="T22" fmla="*/ 0 h 1008"/>
                <a:gd name="T23" fmla="*/ 1299 w 1299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99" h="1008">
                  <a:moveTo>
                    <a:pt x="303" y="1008"/>
                  </a:moveTo>
                  <a:cubicBezTo>
                    <a:pt x="801" y="1008"/>
                    <a:pt x="1299" y="1008"/>
                    <a:pt x="1299" y="1008"/>
                  </a:cubicBezTo>
                  <a:cubicBezTo>
                    <a:pt x="1299" y="1008"/>
                    <a:pt x="1297" y="661"/>
                    <a:pt x="1296" y="315"/>
                  </a:cubicBezTo>
                  <a:cubicBezTo>
                    <a:pt x="1290" y="150"/>
                    <a:pt x="1161" y="0"/>
                    <a:pt x="942" y="0"/>
                  </a:cubicBezTo>
                  <a:cubicBezTo>
                    <a:pt x="472" y="0"/>
                    <a:pt x="3" y="0"/>
                    <a:pt x="3" y="0"/>
                  </a:cubicBezTo>
                  <a:cubicBezTo>
                    <a:pt x="3" y="0"/>
                    <a:pt x="1" y="361"/>
                    <a:pt x="0" y="723"/>
                  </a:cubicBezTo>
                  <a:cubicBezTo>
                    <a:pt x="0" y="915"/>
                    <a:pt x="144" y="1002"/>
                    <a:pt x="303" y="1008"/>
                  </a:cubicBezTo>
                  <a:close/>
                </a:path>
              </a:pathLst>
            </a:custGeom>
            <a:solidFill>
              <a:srgbClr val="008000">
                <a:alpha val="4196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1392" y="2157"/>
              <a:ext cx="1475" cy="1236"/>
            </a:xfrm>
            <a:custGeom>
              <a:avLst/>
              <a:gdLst>
                <a:gd name="T0" fmla="*/ 344 w 1299"/>
                <a:gd name="T1" fmla="*/ 1236 h 1008"/>
                <a:gd name="T2" fmla="*/ 1475 w 1299"/>
                <a:gd name="T3" fmla="*/ 1236 h 1008"/>
                <a:gd name="T4" fmla="*/ 1472 w 1299"/>
                <a:gd name="T5" fmla="*/ 386 h 1008"/>
                <a:gd name="T6" fmla="*/ 1070 w 1299"/>
                <a:gd name="T7" fmla="*/ 0 h 1008"/>
                <a:gd name="T8" fmla="*/ 3 w 1299"/>
                <a:gd name="T9" fmla="*/ 0 h 1008"/>
                <a:gd name="T10" fmla="*/ 0 w 1299"/>
                <a:gd name="T11" fmla="*/ 887 h 1008"/>
                <a:gd name="T12" fmla="*/ 344 w 1299"/>
                <a:gd name="T13" fmla="*/ 1236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99"/>
                <a:gd name="T22" fmla="*/ 0 h 1008"/>
                <a:gd name="T23" fmla="*/ 1299 w 1299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99" h="1008">
                  <a:moveTo>
                    <a:pt x="303" y="1008"/>
                  </a:moveTo>
                  <a:cubicBezTo>
                    <a:pt x="801" y="1008"/>
                    <a:pt x="1299" y="1008"/>
                    <a:pt x="1299" y="1008"/>
                  </a:cubicBezTo>
                  <a:cubicBezTo>
                    <a:pt x="1299" y="1008"/>
                    <a:pt x="1297" y="661"/>
                    <a:pt x="1296" y="315"/>
                  </a:cubicBezTo>
                  <a:cubicBezTo>
                    <a:pt x="1290" y="150"/>
                    <a:pt x="1161" y="0"/>
                    <a:pt x="942" y="0"/>
                  </a:cubicBezTo>
                  <a:cubicBezTo>
                    <a:pt x="472" y="0"/>
                    <a:pt x="3" y="0"/>
                    <a:pt x="3" y="0"/>
                  </a:cubicBezTo>
                  <a:cubicBezTo>
                    <a:pt x="3" y="0"/>
                    <a:pt x="1" y="361"/>
                    <a:pt x="0" y="723"/>
                  </a:cubicBezTo>
                  <a:cubicBezTo>
                    <a:pt x="0" y="915"/>
                    <a:pt x="144" y="1002"/>
                    <a:pt x="303" y="1008"/>
                  </a:cubicBez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gray">
            <a:xfrm flipH="1">
              <a:off x="2942" y="2157"/>
              <a:ext cx="1475" cy="1236"/>
            </a:xfrm>
            <a:custGeom>
              <a:avLst/>
              <a:gdLst>
                <a:gd name="T0" fmla="*/ 344 w 1299"/>
                <a:gd name="T1" fmla="*/ 1236 h 1008"/>
                <a:gd name="T2" fmla="*/ 1475 w 1299"/>
                <a:gd name="T3" fmla="*/ 1236 h 1008"/>
                <a:gd name="T4" fmla="*/ 1472 w 1299"/>
                <a:gd name="T5" fmla="*/ 386 h 1008"/>
                <a:gd name="T6" fmla="*/ 1070 w 1299"/>
                <a:gd name="T7" fmla="*/ 0 h 1008"/>
                <a:gd name="T8" fmla="*/ 3 w 1299"/>
                <a:gd name="T9" fmla="*/ 0 h 1008"/>
                <a:gd name="T10" fmla="*/ 0 w 1299"/>
                <a:gd name="T11" fmla="*/ 887 h 1008"/>
                <a:gd name="T12" fmla="*/ 344 w 1299"/>
                <a:gd name="T13" fmla="*/ 1236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99"/>
                <a:gd name="T22" fmla="*/ 0 h 1008"/>
                <a:gd name="T23" fmla="*/ 1299 w 1299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99" h="1008">
                  <a:moveTo>
                    <a:pt x="303" y="1008"/>
                  </a:moveTo>
                  <a:cubicBezTo>
                    <a:pt x="801" y="1008"/>
                    <a:pt x="1299" y="1008"/>
                    <a:pt x="1299" y="1008"/>
                  </a:cubicBezTo>
                  <a:cubicBezTo>
                    <a:pt x="1299" y="1008"/>
                    <a:pt x="1297" y="661"/>
                    <a:pt x="1296" y="315"/>
                  </a:cubicBezTo>
                  <a:cubicBezTo>
                    <a:pt x="1290" y="150"/>
                    <a:pt x="1161" y="0"/>
                    <a:pt x="942" y="0"/>
                  </a:cubicBezTo>
                  <a:cubicBezTo>
                    <a:pt x="472" y="0"/>
                    <a:pt x="3" y="0"/>
                    <a:pt x="3" y="0"/>
                  </a:cubicBezTo>
                  <a:cubicBezTo>
                    <a:pt x="3" y="0"/>
                    <a:pt x="1" y="361"/>
                    <a:pt x="0" y="723"/>
                  </a:cubicBezTo>
                  <a:cubicBezTo>
                    <a:pt x="0" y="915"/>
                    <a:pt x="144" y="1002"/>
                    <a:pt x="303" y="1008"/>
                  </a:cubicBezTo>
                  <a:close/>
                </a:path>
              </a:pathLst>
            </a:custGeom>
            <a:solidFill>
              <a:srgbClr val="008080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gray">
            <a:xfrm>
              <a:off x="2202" y="1425"/>
              <a:ext cx="1488" cy="1488"/>
            </a:xfrm>
            <a:prstGeom prst="ellipse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gray">
            <a:xfrm>
              <a:off x="1536" y="1128"/>
              <a:ext cx="1129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600" b="1"/>
                <a:t>Важные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ru-RU" altLang="ru-RU" sz="1600" b="1"/>
                <a:t>Не срочные</a:t>
              </a:r>
              <a:endParaRPr lang="en-US" altLang="ru-RU" sz="1600" b="1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black">
            <a:xfrm>
              <a:off x="3121" y="1128"/>
              <a:ext cx="1129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600" b="1" dirty="0"/>
                <a:t>Важные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ru-RU" altLang="ru-RU" sz="1600" b="1" dirty="0"/>
                <a:t>Срочные</a:t>
              </a:r>
              <a:endParaRPr lang="en-US" altLang="ru-RU" sz="1600" b="1" dirty="0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black">
            <a:xfrm>
              <a:off x="1542" y="2794"/>
              <a:ext cx="1129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600" b="1"/>
                <a:t>Не важные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ru-RU" altLang="ru-RU" sz="1600" b="1"/>
                <a:t>Не срочные</a:t>
              </a:r>
              <a:endParaRPr lang="en-US" altLang="ru-RU" sz="1600" b="1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3086" y="2772"/>
              <a:ext cx="1129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600" b="1" dirty="0"/>
                <a:t>Не важные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ru-RU" altLang="ru-RU" sz="1600" b="1" dirty="0"/>
                <a:t>Срочные</a:t>
              </a:r>
              <a:endParaRPr lang="en-US" altLang="ru-RU" sz="1600" b="1" dirty="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2496" y="1776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b="1">
                  <a:solidFill>
                    <a:srgbClr val="000000"/>
                  </a:solidFill>
                </a:rPr>
                <a:t>2</a:t>
              </a:r>
              <a:endParaRPr lang="en-US" altLang="ru-RU" b="1">
                <a:solidFill>
                  <a:srgbClr val="000000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3093" y="175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b="1" dirty="0">
                  <a:solidFill>
                    <a:srgbClr val="000000"/>
                  </a:solidFill>
                </a:rPr>
                <a:t>1</a:t>
              </a:r>
              <a:endParaRPr lang="en-US" altLang="ru-RU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2496" y="230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b="1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3093" y="230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b="1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960" y="432"/>
              <a:ext cx="0" cy="33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960" y="3792"/>
              <a:ext cx="40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624" y="432"/>
              <a:ext cx="161" cy="1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ru-RU" dirty="0"/>
                <a:t>важность</a:t>
              </a:r>
              <a:endParaRPr lang="en-US" altLang="ru-RU" dirty="0"/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3936" y="3840"/>
              <a:ext cx="12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ru-RU"/>
                <a:t>с р о ч н о с т ь</a:t>
              </a:r>
              <a:endParaRPr lang="en-US" altLang="ru-RU"/>
            </a:p>
          </p:txBody>
        </p:sp>
      </p:grpSp>
      <p:sp>
        <p:nvSpPr>
          <p:cNvPr id="22" name="Text Box 20"/>
          <p:cNvSpPr txBox="1">
            <a:spLocks noChangeArrowheads="1"/>
          </p:cNvSpPr>
          <p:nvPr/>
        </p:nvSpPr>
        <p:spPr bwMode="gray">
          <a:xfrm>
            <a:off x="3406823" y="538569"/>
            <a:ext cx="2057400" cy="1006475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200" b="1" dirty="0"/>
              <a:t>Подготовка,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200" b="1" dirty="0"/>
              <a:t>Профилактика кризисных ситуаций,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200" b="1" dirty="0"/>
              <a:t>Планирование</a:t>
            </a:r>
            <a:endParaRPr lang="en-US" altLang="ru-RU" sz="1200" b="1" dirty="0"/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9617050" y="593036"/>
            <a:ext cx="2139950" cy="823913"/>
          </a:xfrm>
          <a:prstGeom prst="rect">
            <a:avLst/>
          </a:prstGeom>
          <a:solidFill>
            <a:srgbClr val="7ABD93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200" b="1" dirty="0"/>
              <a:t>Кризисные ситуации,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200" b="1" dirty="0"/>
              <a:t>Неотложные проблемы,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200" b="1" dirty="0"/>
              <a:t>«Горящие» проекты</a:t>
            </a:r>
            <a:endParaRPr lang="en-US" altLang="ru-RU" sz="1200" b="1" dirty="0"/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black">
          <a:xfrm>
            <a:off x="9691742" y="3646129"/>
            <a:ext cx="1905000" cy="1098550"/>
          </a:xfrm>
          <a:prstGeom prst="rect">
            <a:avLst/>
          </a:prstGeom>
          <a:solidFill>
            <a:srgbClr val="71B8C5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200" b="1" dirty="0"/>
              <a:t>Помехи/Прерывания,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200" b="1" dirty="0"/>
              <a:t>Некоторая почта,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200" b="1" dirty="0"/>
              <a:t>Совещания,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200" b="1" dirty="0"/>
              <a:t>Телефонные звонки</a:t>
            </a:r>
            <a:endParaRPr lang="en-US" altLang="ru-RU" sz="1200" b="1" dirty="0"/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gray">
          <a:xfrm>
            <a:off x="3332013" y="3646129"/>
            <a:ext cx="1982788" cy="823913"/>
          </a:xfrm>
          <a:prstGeom prst="rect">
            <a:avLst/>
          </a:prstGeom>
          <a:solidFill>
            <a:srgbClr val="99CC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200" b="1" dirty="0"/>
              <a:t>Мелочи,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200" b="1" dirty="0"/>
              <a:t>Пустая трата времени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200" b="1" dirty="0"/>
              <a:t>и т.д.</a:t>
            </a:r>
            <a:endParaRPr lang="en-US" altLang="ru-RU" sz="1200" b="1" dirty="0"/>
          </a:p>
        </p:txBody>
      </p:sp>
      <p:pic>
        <p:nvPicPr>
          <p:cNvPr id="6146" name="Picture 2" descr="http://www.farmat-nn.ru/images/2437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100000" l="3500" r="96375">
                        <a14:foregroundMark x1="65750" y1="12250" x2="34375" y2="17125"/>
                        <a14:foregroundMark x1="76125" y1="17750" x2="27375" y2="8750"/>
                        <a14:foregroundMark x1="30125" y1="17125" x2="38500" y2="12875"/>
                        <a14:foregroundMark x1="25250" y1="19125" x2="37125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956" y="4625749"/>
            <a:ext cx="1538275" cy="153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td0.mycdn.me/image?id=815160824864&amp;t=20&amp;plc=WEB&amp;tkn=*6ff0LT6-3PClCW37vcu2cxvGwo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750" y1="13333" x2="17223" y2="20417"/>
                        <a14:foregroundMark x1="7557" y1="42917" x2="10545" y2="48542"/>
                        <a14:foregroundMark x1="14763" y1="59375" x2="15641" y2="65208"/>
                        <a14:foregroundMark x1="20738" y1="80625" x2="20211" y2="87917"/>
                        <a14:foregroundMark x1="10721" y1="33750" x2="9490" y2="36458"/>
                        <a14:foregroundMark x1="14060" y1="33125" x2="13181" y2="35000"/>
                        <a14:foregroundMark x1="68014" y1="91875" x2="68366" y2="95208"/>
                        <a14:foregroundMark x1="47803" y1="92083" x2="47803" y2="90625"/>
                        <a14:foregroundMark x1="64675" y1="22917" x2="64675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865" y="1416949"/>
            <a:ext cx="2291135" cy="193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nib-help.ru/wp-content/uploads/2016/05/c0cec5a5d92a08719e8351ccb39cae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789" l="45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420" y="1530820"/>
            <a:ext cx="2601974" cy="2094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citygu.ru/wp-content/uploads/2016/10/delegir_700_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0" b="100000" l="429" r="94143">
                        <a14:foregroundMark x1="65857" y1="18250" x2="66857" y2="22000"/>
                        <a14:foregroundMark x1="78143" y1="38750" x2="76000" y2="38750"/>
                        <a14:foregroundMark x1="34286" y1="24000" x2="24857" y2="25250"/>
                        <a14:foregroundMark x1="43571" y1="27750" x2="29714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697" y="4598224"/>
            <a:ext cx="2831461" cy="1617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523840" y="433833"/>
            <a:ext cx="419698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 smtClean="0">
                <a:latin typeface="Candara" pitchFamily="34" charset="0"/>
              </a:rPr>
              <a:t>Матрица </a:t>
            </a:r>
            <a:r>
              <a:rPr lang="ru-RU" sz="3200" b="1" dirty="0">
                <a:latin typeface="Candara" pitchFamily="34" charset="0"/>
              </a:rPr>
              <a:t>Эйзенхауэра</a:t>
            </a:r>
          </a:p>
        </p:txBody>
      </p:sp>
      <p:pic>
        <p:nvPicPr>
          <p:cNvPr id="6154" name="Picture 10" descr="https://im0-tub-ru.yandex.net/i?id=0ce46ee978b241786fb862112fd73ba7-l&amp;n=1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1332741"/>
            <a:ext cx="2946103" cy="503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16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156" t="15816" r="12343" b="4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" y="1515745"/>
            <a:ext cx="10515600" cy="4587875"/>
          </a:xfrm>
        </p:spPr>
        <p:txBody>
          <a:bodyPr>
            <a:normAutofit fontScale="90000"/>
          </a:bodyPr>
          <a:lstStyle/>
          <a:p>
            <a:r>
              <a:rPr lang="ru-RU" sz="7300" dirty="0" smtClean="0">
                <a:latin typeface="Peach Milk" pitchFamily="2" charset="0"/>
              </a:rPr>
              <a:t>УСЛОВИЯ: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1. Завтра </a:t>
            </a:r>
            <a:r>
              <a:rPr lang="ru-RU" b="1" dirty="0" smtClean="0"/>
              <a:t>6 уроков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2. Послезавтра </a:t>
            </a:r>
            <a:r>
              <a:rPr lang="ru-RU" b="1" dirty="0" smtClean="0"/>
              <a:t>выступление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3. Мама очень обижается на вас</a:t>
            </a:r>
            <a:br>
              <a:rPr lang="ru-RU" b="1" dirty="0" smtClean="0"/>
            </a:br>
            <a:r>
              <a:rPr lang="ru-RU" b="1" dirty="0" smtClean="0"/>
              <a:t>4. Подруга в истерике</a:t>
            </a:r>
            <a:br>
              <a:rPr lang="ru-RU" b="1" dirty="0" smtClean="0"/>
            </a:br>
            <a:r>
              <a:rPr lang="ru-RU" b="1" dirty="0" smtClean="0"/>
              <a:t>5. </a:t>
            </a:r>
            <a:r>
              <a:rPr lang="ru-RU" b="1" dirty="0" smtClean="0"/>
              <a:t>Сын очень </a:t>
            </a:r>
            <a:r>
              <a:rPr lang="ru-RU" b="1" dirty="0" smtClean="0"/>
              <a:t>вас любит</a:t>
            </a:r>
            <a:br>
              <a:rPr lang="ru-RU" b="1" dirty="0" smtClean="0"/>
            </a:br>
            <a:r>
              <a:rPr lang="ru-RU" b="1" dirty="0" smtClean="0"/>
              <a:t>6. Друг сломал ногу, лежит в больнице</a:t>
            </a:r>
            <a:br>
              <a:rPr lang="ru-RU" b="1" dirty="0" smtClean="0"/>
            </a:br>
            <a:r>
              <a:rPr lang="ru-RU" b="1" dirty="0" smtClean="0"/>
              <a:t>7. Дома отключили свет</a:t>
            </a:r>
            <a:br>
              <a:rPr lang="ru-RU" b="1" dirty="0" smtClean="0"/>
            </a:br>
            <a:r>
              <a:rPr lang="ru-RU" b="1" dirty="0" smtClean="0"/>
              <a:t>8. Дома нет еды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71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images.freeimages.com/images/large-previews/534/soft-blue-10560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1" b="11713"/>
          <a:stretch/>
        </p:blipFill>
        <p:spPr bwMode="auto">
          <a:xfrm>
            <a:off x="0" y="-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5200650" cy="52006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4687" t="19708" r="21562" b="9424"/>
          <a:stretch/>
        </p:blipFill>
        <p:spPr>
          <a:xfrm>
            <a:off x="3957637" y="1825757"/>
            <a:ext cx="4276725" cy="50489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6700" y="140148"/>
            <a:ext cx="113347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000" b="1" dirty="0" smtClean="0">
                <a:solidFill>
                  <a:srgbClr val="28272A"/>
                </a:solidFill>
                <a:latin typeface="Peach Milk" pitchFamily="2" charset="0"/>
              </a:rPr>
              <a:t>Время = жизнь</a:t>
            </a:r>
            <a:endParaRPr lang="ru-RU" sz="18000" b="1" dirty="0">
              <a:solidFill>
                <a:srgbClr val="28272A"/>
              </a:solidFill>
              <a:latin typeface="Peach Mil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58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849" t="23175" r="14853" b="1445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1830" y="250190"/>
            <a:ext cx="8766810" cy="994118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 smtClean="0">
                <a:latin typeface="Peach Milk" pitchFamily="2" charset="0"/>
              </a:rPr>
              <a:t>Позвонить подруге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Peach Milk" pitchFamily="2" charset="0"/>
              </a:rPr>
              <a:t>Погулять с собакой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Peach Milk" pitchFamily="2" charset="0"/>
              </a:rPr>
              <a:t>Проверить тетрадки</a:t>
            </a:r>
            <a:endParaRPr lang="ru-RU" sz="3200" dirty="0" smtClean="0">
              <a:latin typeface="Peach Milk" pitchFamily="2" charset="0"/>
            </a:endParaRPr>
          </a:p>
          <a:p>
            <a:pPr marL="342900" indent="-342900">
              <a:buAutoNum type="arabicPeriod"/>
            </a:pPr>
            <a:r>
              <a:rPr lang="ru-RU" sz="3200" dirty="0" smtClean="0">
                <a:latin typeface="Peach Milk" pitchFamily="2" charset="0"/>
              </a:rPr>
              <a:t>Прорешать варианты ЕГЭ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Peach Milk" pitchFamily="2" charset="0"/>
              </a:rPr>
              <a:t>Помыть посуду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Peach Milk" pitchFamily="2" charset="0"/>
              </a:rPr>
              <a:t>Выполнить задание начальника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Peach Milk" pitchFamily="2" charset="0"/>
              </a:rPr>
              <a:t>Поиграть в телефон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Peach Milk" pitchFamily="2" charset="0"/>
              </a:rPr>
              <a:t>Написать план на день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Peach Milk" pitchFamily="2" charset="0"/>
              </a:rPr>
              <a:t>Оплатить </a:t>
            </a:r>
            <a:r>
              <a:rPr lang="ru-RU" sz="3200" dirty="0" smtClean="0">
                <a:latin typeface="Peach Milk" pitchFamily="2" charset="0"/>
              </a:rPr>
              <a:t>за </a:t>
            </a:r>
            <a:r>
              <a:rPr lang="ru-RU" sz="3200" dirty="0" smtClean="0">
                <a:latin typeface="Peach Milk" pitchFamily="2" charset="0"/>
              </a:rPr>
              <a:t>электричество</a:t>
            </a:r>
          </a:p>
          <a:p>
            <a:pPr marL="342900" indent="-342900">
              <a:buAutoNum type="arabicPeriod"/>
            </a:pPr>
            <a:endParaRPr lang="ru-RU" sz="3200" dirty="0">
              <a:latin typeface="Peach Milk" pitchFamily="2" charset="0"/>
            </a:endParaRPr>
          </a:p>
          <a:p>
            <a:pPr marL="342900" indent="-342900">
              <a:buAutoNum type="arabicPeriod"/>
            </a:pPr>
            <a:endParaRPr lang="ru-RU" sz="3200" dirty="0" smtClean="0">
              <a:latin typeface="Peach Milk" pitchFamily="2" charset="0"/>
            </a:endParaRPr>
          </a:p>
          <a:p>
            <a:pPr marL="342900" indent="-342900">
              <a:buAutoNum type="arabicPeriod"/>
            </a:pPr>
            <a:endParaRPr lang="ru-RU" sz="3200" dirty="0">
              <a:latin typeface="Peach Milk" pitchFamily="2" charset="0"/>
            </a:endParaRPr>
          </a:p>
          <a:p>
            <a:pPr marL="342900" indent="-342900">
              <a:buAutoNum type="arabicPeriod"/>
            </a:pPr>
            <a:endParaRPr lang="ru-RU" sz="3200" dirty="0" smtClean="0">
              <a:latin typeface="Peach Milk" pitchFamily="2" charset="0"/>
            </a:endParaRPr>
          </a:p>
          <a:p>
            <a:pPr marL="342900" indent="-342900">
              <a:buAutoNum type="arabicPeriod"/>
            </a:pPr>
            <a:endParaRPr lang="ru-RU" sz="3200" dirty="0">
              <a:latin typeface="Peach Milk" pitchFamily="2" charset="0"/>
            </a:endParaRPr>
          </a:p>
          <a:p>
            <a:pPr marL="342900" indent="-342900">
              <a:buAutoNum type="arabicPeriod"/>
            </a:pPr>
            <a:endParaRPr lang="ru-RU" sz="3200" dirty="0" smtClean="0">
              <a:latin typeface="Peach Milk" pitchFamily="2" charset="0"/>
            </a:endParaRPr>
          </a:p>
          <a:p>
            <a:pPr marL="342900" indent="-342900">
              <a:buAutoNum type="arabicPeriod"/>
            </a:pPr>
            <a:endParaRPr lang="ru-RU" sz="3200" dirty="0">
              <a:latin typeface="Peach Milk" pitchFamily="2" charset="0"/>
            </a:endParaRPr>
          </a:p>
          <a:p>
            <a:pPr marL="342900" indent="-342900">
              <a:buAutoNum type="arabicPeriod"/>
            </a:pPr>
            <a:endParaRPr lang="ru-RU" sz="3200" dirty="0" smtClean="0">
              <a:latin typeface="Peach Milk" pitchFamily="2" charset="0"/>
            </a:endParaRPr>
          </a:p>
          <a:p>
            <a:pPr marL="342900" indent="-342900">
              <a:buAutoNum type="arabicPeriod"/>
            </a:pPr>
            <a:r>
              <a:rPr lang="ru-RU" sz="3200" dirty="0" smtClean="0">
                <a:latin typeface="Peach Milk" pitchFamily="2" charset="0"/>
              </a:rPr>
              <a:t>Сходить </a:t>
            </a:r>
            <a:r>
              <a:rPr lang="ru-RU" sz="3200" dirty="0" smtClean="0">
                <a:latin typeface="Peach Milk" pitchFamily="2" charset="0"/>
              </a:rPr>
              <a:t>в магазин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Peach Milk" pitchFamily="2" charset="0"/>
              </a:rPr>
              <a:t>Посмотреть фильм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Peach Milk" pitchFamily="2" charset="0"/>
              </a:rPr>
              <a:t>Убрать за кошкой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Peach Milk" pitchFamily="2" charset="0"/>
              </a:rPr>
              <a:t>Написать социальный проект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Peach Milk" pitchFamily="2" charset="0"/>
              </a:rPr>
              <a:t>Съездить в больницу к другу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Peach Milk" pitchFamily="2" charset="0"/>
              </a:rPr>
              <a:t>Сходить в бассейн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Peach Milk" pitchFamily="2" charset="0"/>
              </a:rPr>
              <a:t>Погулять с </a:t>
            </a:r>
            <a:r>
              <a:rPr lang="ru-RU" sz="3200" dirty="0" smtClean="0">
                <a:latin typeface="Peach Milk" pitchFamily="2" charset="0"/>
              </a:rPr>
              <a:t>мамой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latin typeface="Peach Milk" pitchFamily="2" charset="0"/>
              </a:rPr>
              <a:t>Сделать уроки с сыном</a:t>
            </a:r>
            <a:endParaRPr lang="ru-RU" sz="3200" dirty="0" smtClean="0">
              <a:latin typeface="Peach Milk" pitchFamily="2" charset="0"/>
            </a:endParaRPr>
          </a:p>
          <a:p>
            <a:pPr marL="342900" indent="-342900">
              <a:buAutoNum type="arabicPeriod"/>
            </a:pPr>
            <a:endParaRPr lang="ru-RU" sz="4000" dirty="0" smtClean="0">
              <a:latin typeface="Peach Milk" pitchFamily="2" charset="0"/>
            </a:endParaRPr>
          </a:p>
          <a:p>
            <a:pPr marL="342900" indent="-342900">
              <a:buAutoNum type="arabicPeriod"/>
            </a:pPr>
            <a:endParaRPr lang="ru-RU" sz="4000" dirty="0" smtClean="0">
              <a:latin typeface="Peach Mil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70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ages.freeimages.com/images/large-previews/534/soft-blue-10560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1" b="11713"/>
          <a:stretch/>
        </p:blipFill>
        <p:spPr bwMode="auto">
          <a:xfrm>
            <a:off x="0" y="-52942"/>
            <a:ext cx="12221733" cy="691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87159" y="120640"/>
            <a:ext cx="9728995" cy="6701144"/>
            <a:chOff x="624" y="432"/>
            <a:chExt cx="4512" cy="3639"/>
          </a:xfrm>
        </p:grpSpPr>
        <p:sp>
          <p:nvSpPr>
            <p:cNvPr id="5" name="Freeform 3"/>
            <p:cNvSpPr>
              <a:spLocks/>
            </p:cNvSpPr>
            <p:nvPr/>
          </p:nvSpPr>
          <p:spPr bwMode="gray">
            <a:xfrm flipH="1">
              <a:off x="1392" y="840"/>
              <a:ext cx="1475" cy="1236"/>
            </a:xfrm>
            <a:custGeom>
              <a:avLst/>
              <a:gdLst>
                <a:gd name="T0" fmla="*/ 344 w 1299"/>
                <a:gd name="T1" fmla="*/ 1236 h 1008"/>
                <a:gd name="T2" fmla="*/ 1475 w 1299"/>
                <a:gd name="T3" fmla="*/ 1236 h 1008"/>
                <a:gd name="T4" fmla="*/ 1472 w 1299"/>
                <a:gd name="T5" fmla="*/ 386 h 1008"/>
                <a:gd name="T6" fmla="*/ 1070 w 1299"/>
                <a:gd name="T7" fmla="*/ 0 h 1008"/>
                <a:gd name="T8" fmla="*/ 3 w 1299"/>
                <a:gd name="T9" fmla="*/ 0 h 1008"/>
                <a:gd name="T10" fmla="*/ 0 w 1299"/>
                <a:gd name="T11" fmla="*/ 887 h 1008"/>
                <a:gd name="T12" fmla="*/ 344 w 1299"/>
                <a:gd name="T13" fmla="*/ 1236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99"/>
                <a:gd name="T22" fmla="*/ 0 h 1008"/>
                <a:gd name="T23" fmla="*/ 1299 w 1299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99" h="1008">
                  <a:moveTo>
                    <a:pt x="303" y="1008"/>
                  </a:moveTo>
                  <a:cubicBezTo>
                    <a:pt x="801" y="1008"/>
                    <a:pt x="1299" y="1008"/>
                    <a:pt x="1299" y="1008"/>
                  </a:cubicBezTo>
                  <a:cubicBezTo>
                    <a:pt x="1299" y="1008"/>
                    <a:pt x="1297" y="661"/>
                    <a:pt x="1296" y="315"/>
                  </a:cubicBezTo>
                  <a:cubicBezTo>
                    <a:pt x="1290" y="150"/>
                    <a:pt x="1161" y="0"/>
                    <a:pt x="942" y="0"/>
                  </a:cubicBezTo>
                  <a:cubicBezTo>
                    <a:pt x="472" y="0"/>
                    <a:pt x="3" y="0"/>
                    <a:pt x="3" y="0"/>
                  </a:cubicBezTo>
                  <a:cubicBezTo>
                    <a:pt x="3" y="0"/>
                    <a:pt x="1" y="361"/>
                    <a:pt x="0" y="723"/>
                  </a:cubicBezTo>
                  <a:cubicBezTo>
                    <a:pt x="0" y="915"/>
                    <a:pt x="144" y="1002"/>
                    <a:pt x="303" y="1008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2942" y="840"/>
              <a:ext cx="1475" cy="1236"/>
            </a:xfrm>
            <a:custGeom>
              <a:avLst/>
              <a:gdLst>
                <a:gd name="T0" fmla="*/ 344 w 1299"/>
                <a:gd name="T1" fmla="*/ 1236 h 1008"/>
                <a:gd name="T2" fmla="*/ 1475 w 1299"/>
                <a:gd name="T3" fmla="*/ 1236 h 1008"/>
                <a:gd name="T4" fmla="*/ 1472 w 1299"/>
                <a:gd name="T5" fmla="*/ 386 h 1008"/>
                <a:gd name="T6" fmla="*/ 1070 w 1299"/>
                <a:gd name="T7" fmla="*/ 0 h 1008"/>
                <a:gd name="T8" fmla="*/ 3 w 1299"/>
                <a:gd name="T9" fmla="*/ 0 h 1008"/>
                <a:gd name="T10" fmla="*/ 0 w 1299"/>
                <a:gd name="T11" fmla="*/ 887 h 1008"/>
                <a:gd name="T12" fmla="*/ 344 w 1299"/>
                <a:gd name="T13" fmla="*/ 1236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99"/>
                <a:gd name="T22" fmla="*/ 0 h 1008"/>
                <a:gd name="T23" fmla="*/ 1299 w 1299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99" h="1008">
                  <a:moveTo>
                    <a:pt x="303" y="1008"/>
                  </a:moveTo>
                  <a:cubicBezTo>
                    <a:pt x="801" y="1008"/>
                    <a:pt x="1299" y="1008"/>
                    <a:pt x="1299" y="1008"/>
                  </a:cubicBezTo>
                  <a:cubicBezTo>
                    <a:pt x="1299" y="1008"/>
                    <a:pt x="1297" y="661"/>
                    <a:pt x="1296" y="315"/>
                  </a:cubicBezTo>
                  <a:cubicBezTo>
                    <a:pt x="1290" y="150"/>
                    <a:pt x="1161" y="0"/>
                    <a:pt x="942" y="0"/>
                  </a:cubicBezTo>
                  <a:cubicBezTo>
                    <a:pt x="472" y="0"/>
                    <a:pt x="3" y="0"/>
                    <a:pt x="3" y="0"/>
                  </a:cubicBezTo>
                  <a:cubicBezTo>
                    <a:pt x="3" y="0"/>
                    <a:pt x="1" y="361"/>
                    <a:pt x="0" y="723"/>
                  </a:cubicBezTo>
                  <a:cubicBezTo>
                    <a:pt x="0" y="915"/>
                    <a:pt x="144" y="1002"/>
                    <a:pt x="303" y="1008"/>
                  </a:cubicBezTo>
                  <a:close/>
                </a:path>
              </a:pathLst>
            </a:custGeom>
            <a:solidFill>
              <a:srgbClr val="008000">
                <a:alpha val="4196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1392" y="2157"/>
              <a:ext cx="1475" cy="1236"/>
            </a:xfrm>
            <a:custGeom>
              <a:avLst/>
              <a:gdLst>
                <a:gd name="T0" fmla="*/ 344 w 1299"/>
                <a:gd name="T1" fmla="*/ 1236 h 1008"/>
                <a:gd name="T2" fmla="*/ 1475 w 1299"/>
                <a:gd name="T3" fmla="*/ 1236 h 1008"/>
                <a:gd name="T4" fmla="*/ 1472 w 1299"/>
                <a:gd name="T5" fmla="*/ 386 h 1008"/>
                <a:gd name="T6" fmla="*/ 1070 w 1299"/>
                <a:gd name="T7" fmla="*/ 0 h 1008"/>
                <a:gd name="T8" fmla="*/ 3 w 1299"/>
                <a:gd name="T9" fmla="*/ 0 h 1008"/>
                <a:gd name="T10" fmla="*/ 0 w 1299"/>
                <a:gd name="T11" fmla="*/ 887 h 1008"/>
                <a:gd name="T12" fmla="*/ 344 w 1299"/>
                <a:gd name="T13" fmla="*/ 1236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99"/>
                <a:gd name="T22" fmla="*/ 0 h 1008"/>
                <a:gd name="T23" fmla="*/ 1299 w 1299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99" h="1008">
                  <a:moveTo>
                    <a:pt x="303" y="1008"/>
                  </a:moveTo>
                  <a:cubicBezTo>
                    <a:pt x="801" y="1008"/>
                    <a:pt x="1299" y="1008"/>
                    <a:pt x="1299" y="1008"/>
                  </a:cubicBezTo>
                  <a:cubicBezTo>
                    <a:pt x="1299" y="1008"/>
                    <a:pt x="1297" y="661"/>
                    <a:pt x="1296" y="315"/>
                  </a:cubicBezTo>
                  <a:cubicBezTo>
                    <a:pt x="1290" y="150"/>
                    <a:pt x="1161" y="0"/>
                    <a:pt x="942" y="0"/>
                  </a:cubicBezTo>
                  <a:cubicBezTo>
                    <a:pt x="472" y="0"/>
                    <a:pt x="3" y="0"/>
                    <a:pt x="3" y="0"/>
                  </a:cubicBezTo>
                  <a:cubicBezTo>
                    <a:pt x="3" y="0"/>
                    <a:pt x="1" y="361"/>
                    <a:pt x="0" y="723"/>
                  </a:cubicBezTo>
                  <a:cubicBezTo>
                    <a:pt x="0" y="915"/>
                    <a:pt x="144" y="1002"/>
                    <a:pt x="303" y="1008"/>
                  </a:cubicBez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gray">
            <a:xfrm flipH="1">
              <a:off x="2942" y="2157"/>
              <a:ext cx="1475" cy="1236"/>
            </a:xfrm>
            <a:custGeom>
              <a:avLst/>
              <a:gdLst>
                <a:gd name="T0" fmla="*/ 344 w 1299"/>
                <a:gd name="T1" fmla="*/ 1236 h 1008"/>
                <a:gd name="T2" fmla="*/ 1475 w 1299"/>
                <a:gd name="T3" fmla="*/ 1236 h 1008"/>
                <a:gd name="T4" fmla="*/ 1472 w 1299"/>
                <a:gd name="T5" fmla="*/ 386 h 1008"/>
                <a:gd name="T6" fmla="*/ 1070 w 1299"/>
                <a:gd name="T7" fmla="*/ 0 h 1008"/>
                <a:gd name="T8" fmla="*/ 3 w 1299"/>
                <a:gd name="T9" fmla="*/ 0 h 1008"/>
                <a:gd name="T10" fmla="*/ 0 w 1299"/>
                <a:gd name="T11" fmla="*/ 887 h 1008"/>
                <a:gd name="T12" fmla="*/ 344 w 1299"/>
                <a:gd name="T13" fmla="*/ 1236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99"/>
                <a:gd name="T22" fmla="*/ 0 h 1008"/>
                <a:gd name="T23" fmla="*/ 1299 w 1299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99" h="1008">
                  <a:moveTo>
                    <a:pt x="303" y="1008"/>
                  </a:moveTo>
                  <a:cubicBezTo>
                    <a:pt x="801" y="1008"/>
                    <a:pt x="1299" y="1008"/>
                    <a:pt x="1299" y="1008"/>
                  </a:cubicBezTo>
                  <a:cubicBezTo>
                    <a:pt x="1299" y="1008"/>
                    <a:pt x="1297" y="661"/>
                    <a:pt x="1296" y="315"/>
                  </a:cubicBezTo>
                  <a:cubicBezTo>
                    <a:pt x="1290" y="150"/>
                    <a:pt x="1161" y="0"/>
                    <a:pt x="942" y="0"/>
                  </a:cubicBezTo>
                  <a:cubicBezTo>
                    <a:pt x="472" y="0"/>
                    <a:pt x="3" y="0"/>
                    <a:pt x="3" y="0"/>
                  </a:cubicBezTo>
                  <a:cubicBezTo>
                    <a:pt x="3" y="0"/>
                    <a:pt x="1" y="361"/>
                    <a:pt x="0" y="723"/>
                  </a:cubicBezTo>
                  <a:cubicBezTo>
                    <a:pt x="0" y="915"/>
                    <a:pt x="144" y="1002"/>
                    <a:pt x="303" y="1008"/>
                  </a:cubicBezTo>
                  <a:close/>
                </a:path>
              </a:pathLst>
            </a:custGeom>
            <a:solidFill>
              <a:srgbClr val="008080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gray">
            <a:xfrm>
              <a:off x="2202" y="1425"/>
              <a:ext cx="1488" cy="1488"/>
            </a:xfrm>
            <a:prstGeom prst="ellipse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gray">
            <a:xfrm>
              <a:off x="1536" y="1128"/>
              <a:ext cx="1129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600" b="1" dirty="0"/>
                <a:t>Важные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ru-RU" altLang="ru-RU" sz="1600" b="1" dirty="0"/>
                <a:t>Не срочные</a:t>
              </a:r>
              <a:endParaRPr lang="en-US" altLang="ru-RU" sz="1600" b="1" dirty="0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black">
            <a:xfrm>
              <a:off x="3121" y="1128"/>
              <a:ext cx="1129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600" b="1" dirty="0"/>
                <a:t>Важные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ru-RU" altLang="ru-RU" sz="1600" b="1" dirty="0"/>
                <a:t>Срочные</a:t>
              </a:r>
              <a:endParaRPr lang="en-US" altLang="ru-RU" sz="1600" b="1" dirty="0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black">
            <a:xfrm>
              <a:off x="1542" y="2794"/>
              <a:ext cx="1129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600" b="1"/>
                <a:t>Не важные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ru-RU" altLang="ru-RU" sz="1600" b="1"/>
                <a:t>Не срочные</a:t>
              </a:r>
              <a:endParaRPr lang="en-US" altLang="ru-RU" sz="1600" b="1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3086" y="2772"/>
              <a:ext cx="1129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600" b="1" dirty="0"/>
                <a:t>Не важные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ru-RU" altLang="ru-RU" sz="1600" b="1" dirty="0"/>
                <a:t>Срочные</a:t>
              </a:r>
              <a:endParaRPr lang="en-US" altLang="ru-RU" sz="1600" b="1" dirty="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2496" y="1776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b="1">
                  <a:solidFill>
                    <a:srgbClr val="000000"/>
                  </a:solidFill>
                </a:rPr>
                <a:t>2</a:t>
              </a:r>
              <a:endParaRPr lang="en-US" altLang="ru-RU" b="1">
                <a:solidFill>
                  <a:srgbClr val="000000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3093" y="1752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b="1" dirty="0">
                  <a:solidFill>
                    <a:srgbClr val="000000"/>
                  </a:solidFill>
                </a:rPr>
                <a:t>1</a:t>
              </a:r>
              <a:endParaRPr lang="en-US" altLang="ru-RU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2496" y="230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b="1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3093" y="2304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b="1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960" y="432"/>
              <a:ext cx="0" cy="33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960" y="3792"/>
              <a:ext cx="40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624" y="432"/>
              <a:ext cx="161" cy="1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ru-RU" dirty="0"/>
                <a:t>важность</a:t>
              </a:r>
              <a:endParaRPr lang="en-US" altLang="ru-RU" dirty="0"/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3936" y="3840"/>
              <a:ext cx="12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altLang="ru-RU"/>
                <a:t>с р о ч н о с т ь</a:t>
              </a:r>
              <a:endParaRPr lang="en-US" altLang="ru-RU"/>
            </a:p>
          </p:txBody>
        </p:sp>
      </p:grpSp>
    </p:spTree>
    <p:extLst>
      <p:ext uri="{BB962C8B-B14F-4D97-AF65-F5344CB8AC3E}">
        <p14:creationId xmlns:p14="http://schemas.microsoft.com/office/powerpoint/2010/main" val="250477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9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>
                <a:solidFill>
                  <a:schemeClr val="bg1"/>
                </a:solidFill>
                <a:latin typeface="Peach Milk" pitchFamily="2" charset="0"/>
              </a:rPr>
              <a:t>Ментальная карта</a:t>
            </a:r>
            <a:endParaRPr lang="ru-RU" sz="8000" dirty="0">
              <a:solidFill>
                <a:schemeClr val="bg1"/>
              </a:solidFill>
              <a:latin typeface="Peach Milk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625" t="19706" r="27500" b="13038"/>
          <a:stretch/>
        </p:blipFill>
        <p:spPr>
          <a:xfrm>
            <a:off x="8668852" y="3676650"/>
            <a:ext cx="3523148" cy="31813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3828" y="1500188"/>
            <a:ext cx="115243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latin typeface="Peach Milk" pitchFamily="2" charset="0"/>
              </a:rPr>
              <a:t>Суть ментальных карт в том, чтобы визуально отобразить ваши планы, интересы и стремления. </a:t>
            </a:r>
            <a:endParaRPr lang="ru-RU" sz="6000" dirty="0">
              <a:latin typeface="Peach Milk" pitchFamily="2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587829" y="49728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 smtClean="0">
                <a:solidFill>
                  <a:schemeClr val="bg1"/>
                </a:solidFill>
                <a:latin typeface="Peach Milk" pitchFamily="2" charset="0"/>
              </a:rPr>
              <a:t>Стать директором школы</a:t>
            </a:r>
            <a:endParaRPr lang="ru-RU" sz="6000" dirty="0">
              <a:solidFill>
                <a:schemeClr val="bg1"/>
              </a:solidFill>
              <a:latin typeface="Peach Mil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2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8594" t="14982" r="17968" b="5699"/>
          <a:stretch/>
        </p:blipFill>
        <p:spPr>
          <a:xfrm>
            <a:off x="0" y="-1"/>
            <a:ext cx="12192000" cy="681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7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758" t="23175" r="14853" b="7234"/>
          <a:stretch/>
        </p:blipFill>
        <p:spPr>
          <a:xfrm>
            <a:off x="0" y="-2774"/>
            <a:ext cx="12192000" cy="68893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05200" y="215642"/>
            <a:ext cx="84010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dirty="0" smtClean="0">
                <a:solidFill>
                  <a:srgbClr val="4B352B"/>
                </a:solidFill>
                <a:latin typeface="Peach Milk" pitchFamily="2" charset="0"/>
              </a:rPr>
              <a:t>Если вы хотите сделать что-то великое в один прекрасный день, помните: один прекрасный день – это сегодня.</a:t>
            </a:r>
            <a:endParaRPr lang="ru-RU" sz="6000" dirty="0">
              <a:solidFill>
                <a:srgbClr val="4B352B"/>
              </a:solidFill>
              <a:latin typeface="Peach Mil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mages.freeimages.com/images/large-previews/534/soft-blue-10560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1" b="11713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7328" y="124866"/>
            <a:ext cx="7772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0" dirty="0" smtClean="0">
                <a:effectLst/>
                <a:latin typeface="Peach Milk" pitchFamily="2" charset="0"/>
                <a:cs typeface="Times New Roman" panose="02020603050405020304" pitchFamily="18" charset="0"/>
              </a:rPr>
              <a:t>Рекомендуемые книги для прочтения:</a:t>
            </a:r>
          </a:p>
          <a:p>
            <a:pPr algn="ctr"/>
            <a:endParaRPr lang="ru-RU" sz="32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Джулия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Моргенстрен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«Тайм-менеджмент. Искусство планирования и управление своей жизнью».</a:t>
            </a:r>
          </a:p>
          <a:p>
            <a:pPr>
              <a:buFont typeface="+mj-lt"/>
              <a:buAutoNum type="arabicPeriod"/>
            </a:pP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Брайн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Трейси «Оставьте брезгливость: Сначала съешьте лягушку».</a:t>
            </a:r>
          </a:p>
          <a:p>
            <a:pPr>
              <a:buFont typeface="+mj-lt"/>
              <a:buAutoNum type="arabicPeriod"/>
            </a:pP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Алан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Лэйкин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«Искусство успевать».</a:t>
            </a:r>
          </a:p>
          <a:p>
            <a:pPr>
              <a:buFont typeface="+mj-lt"/>
              <a:buAutoNum type="arabicPeriod"/>
            </a:pP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Тони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Бьюзен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«Научите себя думать».</a:t>
            </a:r>
          </a:p>
          <a:p>
            <a:pPr>
              <a:buFont typeface="+mj-lt"/>
              <a:buAutoNum type="arabicPeriod"/>
            </a:pP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Стивен </a:t>
            </a:r>
            <a:r>
              <a:rPr lang="ru-RU" sz="32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Кови</a:t>
            </a:r>
            <a:r>
              <a:rPr lang="ru-RU" sz="32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«7 навыков высокоэффективных людей».</a:t>
            </a:r>
            <a:endParaRPr lang="ru-RU" sz="3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s://thumbs.dreamstime.com/b/%D1%87%D0%B5%D0%BB%D0%BE%D0%B2%D0%B5%D0%BA-%D1%87%D0%B8%D1%82%D0%B0%D0%B5%D1%82-%D0%BA%D0%BD%D0%B8%D0%B3%D1%83-2285410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618" y1="81333" x2="98834" y2="96000"/>
                        <a14:foregroundMark x1="15452" y1="84889" x2="40233" y2="97333"/>
                        <a14:foregroundMark x1="37026" y1="87333" x2="58892" y2="94444"/>
                        <a14:foregroundMark x1="6414" y1="81556" x2="16327" y2="93778"/>
                        <a14:foregroundMark x1="55102" y1="96222" x2="45190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361949"/>
            <a:ext cx="4775200" cy="64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2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611" r="4583" b="19722"/>
          <a:stretch/>
        </p:blipFill>
        <p:spPr>
          <a:xfrm>
            <a:off x="1219200" y="365125"/>
            <a:ext cx="9753600" cy="6090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23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images.freeimages.com/images/large-previews/534/soft-blue-10560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1" b="11713"/>
          <a:stretch/>
        </p:blipFill>
        <p:spPr bwMode="auto">
          <a:xfrm>
            <a:off x="0" y="-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1" y="682766"/>
            <a:ext cx="4214848" cy="5454510"/>
          </a:xfrm>
          <a:noFill/>
        </p:spPr>
      </p:pic>
      <p:pic>
        <p:nvPicPr>
          <p:cNvPr id="5" name="Picture 6" descr="https://inform-ua.info/uploads/2017/01/taym-menedgher-148492771144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521"/>
            <a:ext cx="9374203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36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6131" t="22338" r="20260" b="19893"/>
          <a:stretch/>
        </p:blipFill>
        <p:spPr>
          <a:xfrm>
            <a:off x="0" y="-11706"/>
            <a:ext cx="12192000" cy="68697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30680" y="149874"/>
            <a:ext cx="10451899" cy="650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r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/>
            </a:pPr>
            <a:r>
              <a:rPr lang="ru-RU" sz="6000" b="1" dirty="0" smtClean="0">
                <a:latin typeface="Peach Milk" pitchFamily="2" charset="0"/>
                <a:cs typeface="Times New Roman" panose="02020603050405020304" pitchFamily="18" charset="0"/>
              </a:rPr>
              <a:t>Преимущества тайм-менеджмента:</a:t>
            </a:r>
          </a:p>
          <a:p>
            <a:pPr marL="228600" lvl="0" indent="-228600" algn="r">
              <a:spcBef>
                <a:spcPts val="1000"/>
              </a:spcBef>
              <a:buClrTx/>
              <a:buSzTx/>
              <a:buFont typeface="Wingdings" pitchFamily="2" charset="2"/>
              <a:buChar char="ü"/>
              <a:defRPr/>
            </a:pPr>
            <a:r>
              <a:rPr lang="ru-RU" sz="3700" dirty="0" smtClean="0">
                <a:solidFill>
                  <a:srgbClr val="D74A62"/>
                </a:solidFill>
                <a:latin typeface="BetinaScriptCTT" pitchFamily="2" charset="0"/>
                <a:cs typeface="Times New Roman" panose="02020603050405020304" pitchFamily="18" charset="0"/>
              </a:rPr>
              <a:t>    </a:t>
            </a:r>
            <a:r>
              <a:rPr lang="ru-RU" sz="3700" dirty="0" smtClean="0">
                <a:solidFill>
                  <a:srgbClr val="D74A62"/>
                </a:solidFill>
                <a:latin typeface="Peach Milk" pitchFamily="2" charset="0"/>
                <a:cs typeface="Times New Roman" panose="02020603050405020304" pitchFamily="18" charset="0"/>
              </a:rPr>
              <a:t>Повышает производительность</a:t>
            </a:r>
          </a:p>
          <a:p>
            <a:pPr marL="228600" lvl="0" indent="-228600" algn="r">
              <a:spcBef>
                <a:spcPts val="1000"/>
              </a:spcBef>
              <a:buClrTx/>
              <a:buSzTx/>
              <a:buFont typeface="Wingdings" pitchFamily="2" charset="2"/>
              <a:buChar char="ü"/>
              <a:defRPr/>
            </a:pPr>
            <a:r>
              <a:rPr lang="ru-RU" sz="3700" dirty="0" smtClean="0">
                <a:solidFill>
                  <a:srgbClr val="D74A62"/>
                </a:solidFill>
                <a:latin typeface="Peach Milk" pitchFamily="2" charset="0"/>
                <a:cs typeface="Times New Roman" panose="02020603050405020304" pitchFamily="18" charset="0"/>
              </a:rPr>
              <a:t>    Экономит время</a:t>
            </a:r>
          </a:p>
          <a:p>
            <a:pPr marL="228600" lvl="0" indent="-228600" algn="r">
              <a:spcBef>
                <a:spcPts val="1000"/>
              </a:spcBef>
              <a:buClrTx/>
              <a:buSzTx/>
              <a:buFont typeface="Wingdings" pitchFamily="2" charset="2"/>
              <a:buChar char="ü"/>
              <a:defRPr/>
            </a:pPr>
            <a:r>
              <a:rPr lang="ru-RU" sz="3700" dirty="0" smtClean="0">
                <a:solidFill>
                  <a:srgbClr val="D74A62"/>
                </a:solidFill>
                <a:latin typeface="Peach Milk" pitchFamily="2" charset="0"/>
                <a:cs typeface="Times New Roman" panose="02020603050405020304" pitchFamily="18" charset="0"/>
              </a:rPr>
              <a:t>    </a:t>
            </a:r>
            <a:r>
              <a:rPr lang="ru-RU" sz="3700" dirty="0">
                <a:solidFill>
                  <a:srgbClr val="D74A62"/>
                </a:solidFill>
                <a:latin typeface="Peach Milk" pitchFamily="2" charset="0"/>
                <a:cs typeface="Times New Roman" panose="02020603050405020304" pitchFamily="18" charset="0"/>
              </a:rPr>
              <a:t>Не даёт забыть про важные дела</a:t>
            </a:r>
          </a:p>
          <a:p>
            <a:pPr marL="228600" lvl="0" indent="-228600" algn="r">
              <a:spcBef>
                <a:spcPts val="1000"/>
              </a:spcBef>
              <a:buClrTx/>
              <a:buSzTx/>
              <a:buFont typeface="Wingdings" pitchFamily="2" charset="2"/>
              <a:buChar char="ü"/>
              <a:defRPr/>
            </a:pPr>
            <a:r>
              <a:rPr lang="ru-RU" sz="3700" dirty="0">
                <a:solidFill>
                  <a:srgbClr val="D74A62"/>
                </a:solidFill>
                <a:latin typeface="Peach Milk" pitchFamily="2" charset="0"/>
                <a:cs typeface="Times New Roman" panose="02020603050405020304" pitchFamily="18" charset="0"/>
              </a:rPr>
              <a:t>    Даёт чёткое представление того, </a:t>
            </a:r>
            <a:r>
              <a:rPr lang="ru-RU" sz="3700" dirty="0" smtClean="0">
                <a:solidFill>
                  <a:srgbClr val="D74A62"/>
                </a:solidFill>
                <a:latin typeface="Peach Milk" pitchFamily="2" charset="0"/>
                <a:cs typeface="Times New Roman" panose="02020603050405020304" pitchFamily="18" charset="0"/>
              </a:rPr>
              <a:t>что </a:t>
            </a:r>
            <a:r>
              <a:rPr lang="ru-RU" sz="3700" dirty="0" smtClean="0">
                <a:solidFill>
                  <a:srgbClr val="D74A62"/>
                </a:solidFill>
                <a:latin typeface="Peach Milk" pitchFamily="2" charset="0"/>
                <a:cs typeface="Times New Roman" panose="02020603050405020304" pitchFamily="18" charset="0"/>
              </a:rPr>
              <a:t>необходимо сделать</a:t>
            </a:r>
            <a:endParaRPr lang="ru-RU" sz="3700" dirty="0">
              <a:solidFill>
                <a:srgbClr val="D74A62"/>
              </a:solidFill>
              <a:latin typeface="Peach Milk" pitchFamily="2" charset="0"/>
              <a:cs typeface="Times New Roman" panose="02020603050405020304" pitchFamily="18" charset="0"/>
            </a:endParaRPr>
          </a:p>
          <a:p>
            <a:pPr marL="228600" lvl="0" indent="-228600" algn="r">
              <a:spcBef>
                <a:spcPts val="1000"/>
              </a:spcBef>
              <a:buClrTx/>
              <a:buSzTx/>
              <a:buFont typeface="Wingdings" pitchFamily="2" charset="2"/>
              <a:buChar char="ü"/>
              <a:defRPr/>
            </a:pPr>
            <a:r>
              <a:rPr lang="ru-RU" sz="3700" dirty="0">
                <a:solidFill>
                  <a:srgbClr val="D74A62"/>
                </a:solidFill>
                <a:latin typeface="Peach Milk" pitchFamily="2" charset="0"/>
                <a:cs typeface="Times New Roman" panose="02020603050405020304" pitchFamily="18" charset="0"/>
              </a:rPr>
              <a:t>    Позволяет сделать всё в срок</a:t>
            </a:r>
          </a:p>
          <a:p>
            <a:pPr marL="228600" lvl="0" indent="-228600" algn="r">
              <a:spcBef>
                <a:spcPts val="1000"/>
              </a:spcBef>
              <a:buClrTx/>
              <a:buSzTx/>
              <a:buFont typeface="Wingdings" pitchFamily="2" charset="2"/>
              <a:buChar char="ü"/>
              <a:defRPr/>
            </a:pPr>
            <a:r>
              <a:rPr lang="ru-RU" sz="3700" dirty="0">
                <a:solidFill>
                  <a:srgbClr val="D74A62"/>
                </a:solidFill>
                <a:latin typeface="Peach Milk" pitchFamily="2" charset="0"/>
                <a:cs typeface="Times New Roman" panose="02020603050405020304" pitchFamily="18" charset="0"/>
              </a:rPr>
              <a:t>    Уменьшает количество </a:t>
            </a:r>
            <a:r>
              <a:rPr lang="ru-RU" sz="3700" dirty="0" smtClean="0">
                <a:solidFill>
                  <a:srgbClr val="D74A62"/>
                </a:solidFill>
                <a:latin typeface="Peach Milk" pitchFamily="2" charset="0"/>
                <a:cs typeface="Times New Roman" panose="02020603050405020304" pitchFamily="18" charset="0"/>
              </a:rPr>
              <a:t>испытываемого стресса</a:t>
            </a:r>
            <a:endParaRPr lang="ru-RU" sz="3700" dirty="0">
              <a:solidFill>
                <a:srgbClr val="D74A62"/>
              </a:solidFill>
              <a:latin typeface="Peach Milk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s://img3.stockfresh.com/files/p/pressmaster/m/21/441853_stock-photo-tired-teach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10" y="165405"/>
            <a:ext cx="3090142" cy="2060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mg3.stockfresh.com/files/l/lenm/m/27/4865443_stock-vector-crying-bab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47" y="63617"/>
            <a:ext cx="1437448" cy="185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i.ytimg.com/vi/tyE8QAGeuk8/hq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11" y="2148981"/>
            <a:ext cx="2968368" cy="2226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11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C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9844" t="28045" r="17188" b="18318"/>
          <a:stretch/>
        </p:blipFill>
        <p:spPr>
          <a:xfrm>
            <a:off x="6145746" y="3962400"/>
            <a:ext cx="6046253" cy="28956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82389" y="98166"/>
            <a:ext cx="10018713" cy="1164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6000" b="1" dirty="0" smtClean="0">
                <a:latin typeface="Peach Milk" pitchFamily="2" charset="0"/>
                <a:cs typeface="Times New Roman" panose="02020603050405020304" pitchFamily="18" charset="0"/>
              </a:rPr>
              <a:t>Принцип Парето</a:t>
            </a:r>
            <a:endParaRPr lang="ru-RU" sz="6000" b="1" dirty="0">
              <a:latin typeface="Peach Milk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18260" y="1050429"/>
            <a:ext cx="11654971" cy="3124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200" b="1" dirty="0">
                <a:solidFill>
                  <a:srgbClr val="1A4679"/>
                </a:solidFill>
                <a:latin typeface="Peach Milk" pitchFamily="2" charset="0"/>
              </a:rPr>
              <a:t>Принцип</a:t>
            </a:r>
            <a:r>
              <a:rPr lang="ru-RU" sz="4200" dirty="0">
                <a:solidFill>
                  <a:srgbClr val="1A4679"/>
                </a:solidFill>
                <a:latin typeface="Peach Milk" pitchFamily="2" charset="0"/>
              </a:rPr>
              <a:t> </a:t>
            </a:r>
            <a:r>
              <a:rPr lang="ru-RU" sz="4200" b="1" dirty="0">
                <a:solidFill>
                  <a:srgbClr val="1A4679"/>
                </a:solidFill>
                <a:latin typeface="Peach Milk" pitchFamily="2" charset="0"/>
              </a:rPr>
              <a:t>Парето</a:t>
            </a:r>
            <a:r>
              <a:rPr lang="ru-RU" sz="4200" dirty="0">
                <a:solidFill>
                  <a:srgbClr val="1A4679"/>
                </a:solidFill>
                <a:latin typeface="Peach Milk" pitchFamily="2" charset="0"/>
              </a:rPr>
              <a:t> заключается в следующем: 20% усилий дают 80% результата, а остальные 80% усилий — лишь 20% </a:t>
            </a:r>
            <a:r>
              <a:rPr lang="ru-RU" sz="4200" dirty="0" smtClean="0">
                <a:solidFill>
                  <a:srgbClr val="1A4679"/>
                </a:solidFill>
                <a:latin typeface="Peach Milk" pitchFamily="2" charset="0"/>
              </a:rPr>
              <a:t>результата</a:t>
            </a:r>
          </a:p>
          <a:p>
            <a:pPr marL="0" indent="0" algn="r">
              <a:buNone/>
            </a:pPr>
            <a:r>
              <a:rPr lang="ru-RU" sz="4500" dirty="0" smtClean="0">
                <a:latin typeface="Peach Milk" pitchFamily="2" charset="0"/>
                <a:cs typeface="Times New Roman" panose="02020603050405020304" pitchFamily="18" charset="0"/>
              </a:rPr>
              <a:t>                                        «Мудр тот, кто знает не много, а нужное» (с)</a:t>
            </a:r>
          </a:p>
          <a:p>
            <a:pPr marL="0" indent="0" algn="just">
              <a:buNone/>
            </a:pPr>
            <a:endParaRPr lang="ru-RU" sz="4500" dirty="0">
              <a:latin typeface="Peach Milk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Картинки по запросу принцип парет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26">
                        <a14:foregroundMark x1="23701" y1="22364" x2="22565" y2="75719"/>
                        <a14:foregroundMark x1="38312" y1="61661" x2="18019" y2="70607"/>
                        <a14:foregroundMark x1="14123" y1="58147" x2="19643" y2="79233"/>
                        <a14:foregroundMark x1="10714" y1="43131" x2="11364" y2="3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4690"/>
            <a:ext cx="6537105" cy="332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22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6131" t="22338" r="20260" b="19893"/>
          <a:stretch/>
        </p:blipFill>
        <p:spPr>
          <a:xfrm>
            <a:off x="0" y="-11706"/>
            <a:ext cx="12192000" cy="68697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095" t="29957" r="24340" b="17762"/>
          <a:stretch/>
        </p:blipFill>
        <p:spPr>
          <a:xfrm>
            <a:off x="3581400" y="266700"/>
            <a:ext cx="8248650" cy="444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021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ages.freeimages.com/images/large-previews/534/soft-blue-10560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1" b="11713"/>
          <a:stretch/>
        </p:blipFill>
        <p:spPr bwMode="auto">
          <a:xfrm>
            <a:off x="0" y="-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6175" y="190258"/>
            <a:ext cx="10035943" cy="6215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Peach Milk" pitchFamily="2" charset="0"/>
                <a:cs typeface="Times New Roman" panose="02020603050405020304" pitchFamily="18" charset="0"/>
              </a:rPr>
              <a:t>Хватает </a:t>
            </a:r>
            <a:r>
              <a:rPr lang="ru-RU" sz="3600" dirty="0">
                <a:latin typeface="Peach Milk" pitchFamily="2" charset="0"/>
                <a:cs typeface="Times New Roman" panose="02020603050405020304" pitchFamily="18" charset="0"/>
              </a:rPr>
              <a:t>ли вам времени? Все ли вы успеваете?</a:t>
            </a:r>
          </a:p>
          <a:p>
            <a:pPr marL="0" indent="0" algn="ctr">
              <a:buNone/>
            </a:pPr>
            <a:r>
              <a:rPr lang="ru-RU" sz="3600" dirty="0">
                <a:latin typeface="Peach Milk" pitchFamily="2" charset="0"/>
                <a:cs typeface="Times New Roman" panose="02020603050405020304" pitchFamily="18" charset="0"/>
              </a:rPr>
              <a:t>Хотите ли вы вырасти, как профессионально, так и личностно? Много ли у вас целей и задач</a:t>
            </a:r>
            <a:r>
              <a:rPr lang="ru-RU" sz="3600" dirty="0" smtClean="0">
                <a:latin typeface="Peach Milk" pitchFamily="2" charset="0"/>
                <a:cs typeface="Times New Roman" panose="02020603050405020304" pitchFamily="18" charset="0"/>
              </a:rPr>
              <a:t>? Правильно ли вы их расставляете?</a:t>
            </a:r>
            <a:endParaRPr lang="ru-RU" sz="3600" dirty="0">
              <a:latin typeface="Peach Milk" pitchFamily="2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dirty="0">
              <a:latin typeface="Peach Milk" pitchFamily="2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ÐÐ¾ÑÑÐ°Ð½Ð¾Ð²ÐºÐ° ÑÐµÐ»ÐµÐ¹ Ð¿Ð¾ SMAR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89" b="93611" l="5484" r="93871">
                        <a14:foregroundMark x1="26452" y1="60833" x2="48710" y2="70278"/>
                        <a14:foregroundMark x1="72258" y1="63611" x2="55161" y2="70278"/>
                        <a14:foregroundMark x1="69194" y1="41944" x2="89355" y2="52500"/>
                        <a14:foregroundMark x1="57581" y1="60556" x2="76290" y2="65556"/>
                        <a14:foregroundMark x1="76774" y1="60278" x2="71613" y2="59722"/>
                        <a14:foregroundMark x1="77742" y1="63889" x2="77742" y2="69444"/>
                        <a14:foregroundMark x1="54194" y1="62222" x2="54194" y2="68333"/>
                        <a14:foregroundMark x1="61452" y1="80278" x2="40484" y2="88056"/>
                        <a14:foregroundMark x1="39355" y1="42222" x2="39355" y2="46111"/>
                        <a14:foregroundMark x1="46935" y1="41389" x2="46774" y2="46111"/>
                        <a14:foregroundMark x1="49839" y1="48056" x2="49355" y2="49167"/>
                        <a14:foregroundMark x1="54839" y1="44722" x2="54839" y2="48333"/>
                        <a14:foregroundMark x1="59516" y1="45833" x2="59516" y2="49167"/>
                        <a14:backgroundMark x1="50323" y1="60000" x2="50323" y2="68611"/>
                        <a14:backgroundMark x1="68065" y1="56944" x2="75323" y2="5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0" y="381000"/>
            <a:ext cx="11154828" cy="64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ww.litres.ru/static/bookimages/12/29/69/12296985.bin.dir/12296985.cov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1620">
            <a:off x="400519" y="4331910"/>
            <a:ext cx="1347481" cy="202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file.mahalo.cz/2013/10/co-si-sbalit-do-kufru-na-dovoleno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03" y="4860194"/>
            <a:ext cx="3119763" cy="18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MH90044645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15" b="97538" l="0" r="98154">
                        <a14:foregroundMark x1="24923" y1="25231" x2="24308" y2="89231"/>
                        <a14:foregroundMark x1="82769" y1="22462" x2="76923" y2="30769"/>
                        <a14:foregroundMark x1="24000" y1="20308" x2="17846" y2="32615"/>
                        <a14:foregroundMark x1="11385" y1="51692" x2="11077" y2="57231"/>
                        <a14:foregroundMark x1="88923" y1="50154" x2="90769" y2="5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3940408"/>
            <a:ext cx="2866337" cy="286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48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ages.freeimages.com/images/large-previews/534/soft-blue-10560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1" b="11713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819150" y="585340"/>
          <a:ext cx="10915650" cy="586790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963630"/>
                <a:gridCol w="1164337"/>
                <a:gridCol w="867840"/>
                <a:gridCol w="1046131"/>
                <a:gridCol w="880087"/>
                <a:gridCol w="993625"/>
              </a:tblGrid>
              <a:tr h="54432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Никогда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Иногда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Всегда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0868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часто вы осуществляете планирование для того, чтобы жизненные обстоятельства не выходили из-под вашего контроля?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579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Фиксируете ли вы, записываете ли вы свои ежедневные планы?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293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часто вы проявляете гибкость в ходе выполнения заданий своего плана?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6569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часто у вас получается полностью выполнить все пункты своего плана на день?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387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часто вы планируете время для наиболее важных для вас дел?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29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часто ваши планы на день рушатся из-за неожиданно возникших ситуаций?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22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721</Words>
  <Application>Microsoft Office PowerPoint</Application>
  <PresentationFormat>Произвольный</PresentationFormat>
  <Paragraphs>173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Похитители времени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УСЛОВИЯ: 1. Завтра 6 уроков 2. Послезавтра выступление 3. Мама очень обижается на вас 4. Подруга в истерике 5. Сын очень вас любит 6. Друг сломал ногу, лежит в больнице 7. Дома отключили свет 8. Дома нет еды </vt:lpstr>
      <vt:lpstr>Презентация PowerPoint</vt:lpstr>
      <vt:lpstr>Презентация PowerPoint</vt:lpstr>
      <vt:lpstr>Ментальная карта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User</cp:lastModifiedBy>
  <cp:revision>18</cp:revision>
  <dcterms:created xsi:type="dcterms:W3CDTF">2019-04-12T16:55:49Z</dcterms:created>
  <dcterms:modified xsi:type="dcterms:W3CDTF">2020-10-15T10:53:28Z</dcterms:modified>
</cp:coreProperties>
</file>